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</p:sldIdLst>
  <p:sldSz cx="7559675" cy="10259695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7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92031" y="1143000"/>
            <a:ext cx="227393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5" Type="http://schemas.openxmlformats.org/officeDocument/2006/relationships/slideLayout" Target="../slideLayouts/slideLayout1.xml"/><Relationship Id="rId34" Type="http://schemas.openxmlformats.org/officeDocument/2006/relationships/tags" Target="../tags/tag17.xml"/><Relationship Id="rId33" Type="http://schemas.openxmlformats.org/officeDocument/2006/relationships/tags" Target="../tags/tag16.xml"/><Relationship Id="rId32" Type="http://schemas.openxmlformats.org/officeDocument/2006/relationships/tags" Target="../tags/tag15.xml"/><Relationship Id="rId31" Type="http://schemas.openxmlformats.org/officeDocument/2006/relationships/tags" Target="../tags/tag14.xml"/><Relationship Id="rId30" Type="http://schemas.openxmlformats.org/officeDocument/2006/relationships/tags" Target="../tags/tag13.xml"/><Relationship Id="rId3" Type="http://schemas.openxmlformats.org/officeDocument/2006/relationships/image" Target="../media/image4.png"/><Relationship Id="rId29" Type="http://schemas.openxmlformats.org/officeDocument/2006/relationships/tags" Target="../tags/tag12.xml"/><Relationship Id="rId28" Type="http://schemas.openxmlformats.org/officeDocument/2006/relationships/tags" Target="../tags/tag11.xml"/><Relationship Id="rId27" Type="http://schemas.openxmlformats.org/officeDocument/2006/relationships/tags" Target="../tags/tag10.xml"/><Relationship Id="rId26" Type="http://schemas.openxmlformats.org/officeDocument/2006/relationships/tags" Target="../tags/tag9.xml"/><Relationship Id="rId25" Type="http://schemas.openxmlformats.org/officeDocument/2006/relationships/tags" Target="../tags/tag8.xml"/><Relationship Id="rId24" Type="http://schemas.openxmlformats.org/officeDocument/2006/relationships/tags" Target="../tags/tag7.xml"/><Relationship Id="rId23" Type="http://schemas.openxmlformats.org/officeDocument/2006/relationships/tags" Target="../tags/tag6.xml"/><Relationship Id="rId22" Type="http://schemas.openxmlformats.org/officeDocument/2006/relationships/tags" Target="../tags/tag5.xml"/><Relationship Id="rId21" Type="http://schemas.openxmlformats.org/officeDocument/2006/relationships/image" Target="../media/image1.png"/><Relationship Id="rId20" Type="http://schemas.openxmlformats.org/officeDocument/2006/relationships/tags" Target="../tags/tag4.xml"/><Relationship Id="rId2" Type="http://schemas.openxmlformats.org/officeDocument/2006/relationships/image" Target="../media/image3.png"/><Relationship Id="rId19" Type="http://schemas.openxmlformats.org/officeDocument/2006/relationships/image" Target="../media/image20.jpeg"/><Relationship Id="rId18" Type="http://schemas.openxmlformats.org/officeDocument/2006/relationships/image" Target="../media/image19.png"/><Relationship Id="rId17" Type="http://schemas.openxmlformats.org/officeDocument/2006/relationships/image" Target="../media/image18.png"/><Relationship Id="rId16" Type="http://schemas.openxmlformats.org/officeDocument/2006/relationships/image" Target="../media/image17.png"/><Relationship Id="rId15" Type="http://schemas.openxmlformats.org/officeDocument/2006/relationships/image" Target="../media/image16.jpeg"/><Relationship Id="rId14" Type="http://schemas.openxmlformats.org/officeDocument/2006/relationships/image" Target="../media/image15.png"/><Relationship Id="rId13" Type="http://schemas.openxmlformats.org/officeDocument/2006/relationships/image" Target="../media/image14.jpeg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28.png"/><Relationship Id="rId7" Type="http://schemas.openxmlformats.org/officeDocument/2006/relationships/image" Target="../media/image27.jpe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8" Type="http://schemas.openxmlformats.org/officeDocument/2006/relationships/slideLayout" Target="../slideLayouts/slideLayout1.xml"/><Relationship Id="rId27" Type="http://schemas.openxmlformats.org/officeDocument/2006/relationships/tags" Target="../tags/tag19.xml"/><Relationship Id="rId26" Type="http://schemas.openxmlformats.org/officeDocument/2006/relationships/image" Target="../media/image1.png"/><Relationship Id="rId25" Type="http://schemas.openxmlformats.org/officeDocument/2006/relationships/tags" Target="../tags/tag18.xml"/><Relationship Id="rId24" Type="http://schemas.openxmlformats.org/officeDocument/2006/relationships/image" Target="../media/image43.jpeg"/><Relationship Id="rId23" Type="http://schemas.openxmlformats.org/officeDocument/2006/relationships/image" Target="../media/image42.png"/><Relationship Id="rId22" Type="http://schemas.openxmlformats.org/officeDocument/2006/relationships/image" Target="../media/image41.png"/><Relationship Id="rId21" Type="http://schemas.openxmlformats.org/officeDocument/2006/relationships/image" Target="../media/image40.png"/><Relationship Id="rId20" Type="http://schemas.openxmlformats.org/officeDocument/2006/relationships/image" Target="../media/image39.png"/><Relationship Id="rId2" Type="http://schemas.openxmlformats.org/officeDocument/2006/relationships/image" Target="../media/image22.png"/><Relationship Id="rId19" Type="http://schemas.openxmlformats.org/officeDocument/2006/relationships/image" Target="../media/image38.png"/><Relationship Id="rId18" Type="http://schemas.openxmlformats.org/officeDocument/2006/relationships/image" Target="../media/image37.png"/><Relationship Id="rId17" Type="http://schemas.openxmlformats.org/officeDocument/2006/relationships/image" Target="../media/image20.jpeg"/><Relationship Id="rId16" Type="http://schemas.openxmlformats.org/officeDocument/2006/relationships/image" Target="../media/image36.png"/><Relationship Id="rId15" Type="http://schemas.openxmlformats.org/officeDocument/2006/relationships/image" Target="../media/image35.png"/><Relationship Id="rId14" Type="http://schemas.openxmlformats.org/officeDocument/2006/relationships/image" Target="../media/image34.png"/><Relationship Id="rId13" Type="http://schemas.openxmlformats.org/officeDocument/2006/relationships/image" Target="../media/image33.png"/><Relationship Id="rId12" Type="http://schemas.openxmlformats.org/officeDocument/2006/relationships/image" Target="../media/image32.png"/><Relationship Id="rId11" Type="http://schemas.openxmlformats.org/officeDocument/2006/relationships/image" Target="../media/image31.png"/><Relationship Id="rId10" Type="http://schemas.openxmlformats.org/officeDocument/2006/relationships/image" Target="../media/image30.png"/><Relationship Id="rId1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2.png"/><Relationship Id="rId8" Type="http://schemas.openxmlformats.org/officeDocument/2006/relationships/image" Target="../media/image51.png"/><Relationship Id="rId7" Type="http://schemas.openxmlformats.org/officeDocument/2006/relationships/image" Target="../media/image50.png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png"/><Relationship Id="rId3" Type="http://schemas.openxmlformats.org/officeDocument/2006/relationships/image" Target="../media/image46.png"/><Relationship Id="rId29" Type="http://schemas.openxmlformats.org/officeDocument/2006/relationships/slideLayout" Target="../slideLayouts/slideLayout1.xml"/><Relationship Id="rId28" Type="http://schemas.openxmlformats.org/officeDocument/2006/relationships/tags" Target="../tags/tag34.xml"/><Relationship Id="rId27" Type="http://schemas.openxmlformats.org/officeDocument/2006/relationships/tags" Target="../tags/tag33.xml"/><Relationship Id="rId26" Type="http://schemas.openxmlformats.org/officeDocument/2006/relationships/tags" Target="../tags/tag32.xml"/><Relationship Id="rId25" Type="http://schemas.openxmlformats.org/officeDocument/2006/relationships/tags" Target="../tags/tag31.xml"/><Relationship Id="rId24" Type="http://schemas.openxmlformats.org/officeDocument/2006/relationships/tags" Target="../tags/tag30.xml"/><Relationship Id="rId23" Type="http://schemas.openxmlformats.org/officeDocument/2006/relationships/tags" Target="../tags/tag29.xml"/><Relationship Id="rId22" Type="http://schemas.openxmlformats.org/officeDocument/2006/relationships/tags" Target="../tags/tag28.xml"/><Relationship Id="rId21" Type="http://schemas.openxmlformats.org/officeDocument/2006/relationships/tags" Target="../tags/tag27.xml"/><Relationship Id="rId20" Type="http://schemas.openxmlformats.org/officeDocument/2006/relationships/tags" Target="../tags/tag26.xml"/><Relationship Id="rId2" Type="http://schemas.openxmlformats.org/officeDocument/2006/relationships/image" Target="../media/image45.png"/><Relationship Id="rId19" Type="http://schemas.openxmlformats.org/officeDocument/2006/relationships/tags" Target="../tags/tag25.xml"/><Relationship Id="rId18" Type="http://schemas.openxmlformats.org/officeDocument/2006/relationships/tags" Target="../tags/tag24.xml"/><Relationship Id="rId17" Type="http://schemas.openxmlformats.org/officeDocument/2006/relationships/tags" Target="../tags/tag23.xml"/><Relationship Id="rId16" Type="http://schemas.openxmlformats.org/officeDocument/2006/relationships/tags" Target="../tags/tag22.xml"/><Relationship Id="rId15" Type="http://schemas.openxmlformats.org/officeDocument/2006/relationships/tags" Target="../tags/tag21.xml"/><Relationship Id="rId14" Type="http://schemas.openxmlformats.org/officeDocument/2006/relationships/image" Target="../media/image1.png"/><Relationship Id="rId13" Type="http://schemas.openxmlformats.org/officeDocument/2006/relationships/tags" Target="../tags/tag20.xml"/><Relationship Id="rId12" Type="http://schemas.openxmlformats.org/officeDocument/2006/relationships/image" Target="../media/image55.png"/><Relationship Id="rId11" Type="http://schemas.openxmlformats.org/officeDocument/2006/relationships/image" Target="../media/image54.jpeg"/><Relationship Id="rId10" Type="http://schemas.openxmlformats.org/officeDocument/2006/relationships/image" Target="../media/image53.png"/><Relationship Id="rId1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64.png"/><Relationship Id="rId8" Type="http://schemas.openxmlformats.org/officeDocument/2006/relationships/image" Target="../media/image63.jpeg"/><Relationship Id="rId7" Type="http://schemas.openxmlformats.org/officeDocument/2006/relationships/image" Target="../media/image62.png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3" Type="http://schemas.openxmlformats.org/officeDocument/2006/relationships/image" Target="../media/image58.png"/><Relationship Id="rId29" Type="http://schemas.openxmlformats.org/officeDocument/2006/relationships/slideLayout" Target="../slideLayouts/slideLayout1.xml"/><Relationship Id="rId28" Type="http://schemas.openxmlformats.org/officeDocument/2006/relationships/tags" Target="../tags/tag36.xml"/><Relationship Id="rId27" Type="http://schemas.openxmlformats.org/officeDocument/2006/relationships/image" Target="../media/image1.png"/><Relationship Id="rId26" Type="http://schemas.openxmlformats.org/officeDocument/2006/relationships/tags" Target="../tags/tag35.xml"/><Relationship Id="rId25" Type="http://schemas.openxmlformats.org/officeDocument/2006/relationships/image" Target="../media/image43.jpeg"/><Relationship Id="rId24" Type="http://schemas.openxmlformats.org/officeDocument/2006/relationships/image" Target="../media/image77.png"/><Relationship Id="rId23" Type="http://schemas.openxmlformats.org/officeDocument/2006/relationships/image" Target="../media/image76.png"/><Relationship Id="rId22" Type="http://schemas.openxmlformats.org/officeDocument/2006/relationships/image" Target="../media/image75.png"/><Relationship Id="rId21" Type="http://schemas.openxmlformats.org/officeDocument/2006/relationships/image" Target="../media/image74.png"/><Relationship Id="rId20" Type="http://schemas.openxmlformats.org/officeDocument/2006/relationships/image" Target="../media/image20.jpeg"/><Relationship Id="rId2" Type="http://schemas.openxmlformats.org/officeDocument/2006/relationships/image" Target="../media/image57.png"/><Relationship Id="rId19" Type="http://schemas.openxmlformats.org/officeDocument/2006/relationships/image" Target="../media/image73.png"/><Relationship Id="rId18" Type="http://schemas.openxmlformats.org/officeDocument/2006/relationships/image" Target="../media/image72.png"/><Relationship Id="rId17" Type="http://schemas.openxmlformats.org/officeDocument/2006/relationships/image" Target="../media/image71.png"/><Relationship Id="rId16" Type="http://schemas.openxmlformats.org/officeDocument/2006/relationships/image" Target="../media/image70.png"/><Relationship Id="rId15" Type="http://schemas.openxmlformats.org/officeDocument/2006/relationships/image" Target="../media/image69.png"/><Relationship Id="rId14" Type="http://schemas.openxmlformats.org/officeDocument/2006/relationships/image" Target="../media/image68.png"/><Relationship Id="rId13" Type="http://schemas.openxmlformats.org/officeDocument/2006/relationships/image" Target="../media/image67.png"/><Relationship Id="rId12" Type="http://schemas.openxmlformats.org/officeDocument/2006/relationships/image" Target="../media/image66.png"/><Relationship Id="rId11" Type="http://schemas.openxmlformats.org/officeDocument/2006/relationships/image" Target="../media/image30.png"/><Relationship Id="rId10" Type="http://schemas.openxmlformats.org/officeDocument/2006/relationships/image" Target="../media/image65.png"/><Relationship Id="rId1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6.jpeg"/><Relationship Id="rId8" Type="http://schemas.openxmlformats.org/officeDocument/2006/relationships/image" Target="../media/image85.png"/><Relationship Id="rId7" Type="http://schemas.openxmlformats.org/officeDocument/2006/relationships/image" Target="../media/image84.png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30" Type="http://schemas.openxmlformats.org/officeDocument/2006/relationships/slideLayout" Target="../slideLayouts/slideLayout1.xml"/><Relationship Id="rId3" Type="http://schemas.openxmlformats.org/officeDocument/2006/relationships/image" Target="../media/image80.png"/><Relationship Id="rId29" Type="http://schemas.openxmlformats.org/officeDocument/2006/relationships/tags" Target="../tags/tag51.xml"/><Relationship Id="rId28" Type="http://schemas.openxmlformats.org/officeDocument/2006/relationships/tags" Target="../tags/tag50.xml"/><Relationship Id="rId27" Type="http://schemas.openxmlformats.org/officeDocument/2006/relationships/tags" Target="../tags/tag49.xml"/><Relationship Id="rId26" Type="http://schemas.openxmlformats.org/officeDocument/2006/relationships/tags" Target="../tags/tag48.xml"/><Relationship Id="rId25" Type="http://schemas.openxmlformats.org/officeDocument/2006/relationships/tags" Target="../tags/tag47.xml"/><Relationship Id="rId24" Type="http://schemas.openxmlformats.org/officeDocument/2006/relationships/tags" Target="../tags/tag46.xml"/><Relationship Id="rId23" Type="http://schemas.openxmlformats.org/officeDocument/2006/relationships/tags" Target="../tags/tag45.xml"/><Relationship Id="rId22" Type="http://schemas.openxmlformats.org/officeDocument/2006/relationships/tags" Target="../tags/tag44.xml"/><Relationship Id="rId21" Type="http://schemas.openxmlformats.org/officeDocument/2006/relationships/tags" Target="../tags/tag43.xml"/><Relationship Id="rId20" Type="http://schemas.openxmlformats.org/officeDocument/2006/relationships/tags" Target="../tags/tag42.xml"/><Relationship Id="rId2" Type="http://schemas.openxmlformats.org/officeDocument/2006/relationships/image" Target="../media/image79.png"/><Relationship Id="rId19" Type="http://schemas.openxmlformats.org/officeDocument/2006/relationships/tags" Target="../tags/tag41.xml"/><Relationship Id="rId18" Type="http://schemas.openxmlformats.org/officeDocument/2006/relationships/tags" Target="../tags/tag40.xml"/><Relationship Id="rId17" Type="http://schemas.openxmlformats.org/officeDocument/2006/relationships/tags" Target="../tags/tag39.xml"/><Relationship Id="rId16" Type="http://schemas.openxmlformats.org/officeDocument/2006/relationships/tags" Target="../tags/tag38.xml"/><Relationship Id="rId15" Type="http://schemas.openxmlformats.org/officeDocument/2006/relationships/image" Target="../media/image1.png"/><Relationship Id="rId14" Type="http://schemas.openxmlformats.org/officeDocument/2006/relationships/tags" Target="../tags/tag37.xml"/><Relationship Id="rId13" Type="http://schemas.openxmlformats.org/officeDocument/2006/relationships/image" Target="../media/image54.jpeg"/><Relationship Id="rId12" Type="http://schemas.openxmlformats.org/officeDocument/2006/relationships/image" Target="../media/image89.png"/><Relationship Id="rId11" Type="http://schemas.openxmlformats.org/officeDocument/2006/relationships/image" Target="../media/image88.png"/><Relationship Id="rId10" Type="http://schemas.openxmlformats.org/officeDocument/2006/relationships/image" Target="../media/image87.png"/><Relationship Id="rId1" Type="http://schemas.openxmlformats.org/officeDocument/2006/relationships/image" Target="../media/image78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98.png"/><Relationship Id="rId8" Type="http://schemas.openxmlformats.org/officeDocument/2006/relationships/image" Target="../media/image97.png"/><Relationship Id="rId7" Type="http://schemas.openxmlformats.org/officeDocument/2006/relationships/image" Target="../media/image96.png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3" Type="http://schemas.openxmlformats.org/officeDocument/2006/relationships/image" Target="../media/image92.png"/><Relationship Id="rId26" Type="http://schemas.openxmlformats.org/officeDocument/2006/relationships/slideLayout" Target="../slideLayouts/slideLayout1.xml"/><Relationship Id="rId25" Type="http://schemas.openxmlformats.org/officeDocument/2006/relationships/tags" Target="../tags/tag53.xml"/><Relationship Id="rId24" Type="http://schemas.openxmlformats.org/officeDocument/2006/relationships/image" Target="../media/image1.png"/><Relationship Id="rId23" Type="http://schemas.openxmlformats.org/officeDocument/2006/relationships/tags" Target="../tags/tag52.xml"/><Relationship Id="rId22" Type="http://schemas.openxmlformats.org/officeDocument/2006/relationships/image" Target="../media/image43.jpeg"/><Relationship Id="rId21" Type="http://schemas.openxmlformats.org/officeDocument/2006/relationships/image" Target="../media/image108.png"/><Relationship Id="rId20" Type="http://schemas.openxmlformats.org/officeDocument/2006/relationships/image" Target="../media/image107.png"/><Relationship Id="rId2" Type="http://schemas.openxmlformats.org/officeDocument/2006/relationships/image" Target="../media/image91.png"/><Relationship Id="rId19" Type="http://schemas.openxmlformats.org/officeDocument/2006/relationships/image" Target="../media/image20.jpeg"/><Relationship Id="rId18" Type="http://schemas.openxmlformats.org/officeDocument/2006/relationships/image" Target="../media/image106.png"/><Relationship Id="rId17" Type="http://schemas.openxmlformats.org/officeDocument/2006/relationships/image" Target="../media/image105.png"/><Relationship Id="rId16" Type="http://schemas.openxmlformats.org/officeDocument/2006/relationships/image" Target="../media/image104.png"/><Relationship Id="rId15" Type="http://schemas.openxmlformats.org/officeDocument/2006/relationships/image" Target="../media/image103.png"/><Relationship Id="rId14" Type="http://schemas.openxmlformats.org/officeDocument/2006/relationships/image" Target="../media/image102.png"/><Relationship Id="rId13" Type="http://schemas.openxmlformats.org/officeDocument/2006/relationships/image" Target="../media/image30.png"/><Relationship Id="rId12" Type="http://schemas.openxmlformats.org/officeDocument/2006/relationships/image" Target="../media/image101.png"/><Relationship Id="rId11" Type="http://schemas.openxmlformats.org/officeDocument/2006/relationships/image" Target="../media/image100.png"/><Relationship Id="rId10" Type="http://schemas.openxmlformats.org/officeDocument/2006/relationships/image" Target="../media/image99.jpeg"/><Relationship Id="rId1" Type="http://schemas.openxmlformats.org/officeDocument/2006/relationships/image" Target="../media/image90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7.png"/><Relationship Id="rId8" Type="http://schemas.openxmlformats.org/officeDocument/2006/relationships/image" Target="../media/image116.png"/><Relationship Id="rId7" Type="http://schemas.openxmlformats.org/officeDocument/2006/relationships/image" Target="../media/image115.png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jpeg"/><Relationship Id="rId31" Type="http://schemas.openxmlformats.org/officeDocument/2006/relationships/slideLayout" Target="../slideLayouts/slideLayout1.xml"/><Relationship Id="rId30" Type="http://schemas.openxmlformats.org/officeDocument/2006/relationships/tags" Target="../tags/tag68.xml"/><Relationship Id="rId3" Type="http://schemas.openxmlformats.org/officeDocument/2006/relationships/image" Target="../media/image111.png"/><Relationship Id="rId29" Type="http://schemas.openxmlformats.org/officeDocument/2006/relationships/tags" Target="../tags/tag67.xml"/><Relationship Id="rId28" Type="http://schemas.openxmlformats.org/officeDocument/2006/relationships/tags" Target="../tags/tag66.xml"/><Relationship Id="rId27" Type="http://schemas.openxmlformats.org/officeDocument/2006/relationships/tags" Target="../tags/tag65.xml"/><Relationship Id="rId26" Type="http://schemas.openxmlformats.org/officeDocument/2006/relationships/tags" Target="../tags/tag64.xml"/><Relationship Id="rId25" Type="http://schemas.openxmlformats.org/officeDocument/2006/relationships/tags" Target="../tags/tag63.xml"/><Relationship Id="rId24" Type="http://schemas.openxmlformats.org/officeDocument/2006/relationships/tags" Target="../tags/tag62.xml"/><Relationship Id="rId23" Type="http://schemas.openxmlformats.org/officeDocument/2006/relationships/tags" Target="../tags/tag61.xml"/><Relationship Id="rId22" Type="http://schemas.openxmlformats.org/officeDocument/2006/relationships/tags" Target="../tags/tag60.xml"/><Relationship Id="rId21" Type="http://schemas.openxmlformats.org/officeDocument/2006/relationships/tags" Target="../tags/tag59.xml"/><Relationship Id="rId20" Type="http://schemas.openxmlformats.org/officeDocument/2006/relationships/tags" Target="../tags/tag58.xml"/><Relationship Id="rId2" Type="http://schemas.openxmlformats.org/officeDocument/2006/relationships/image" Target="../media/image110.png"/><Relationship Id="rId19" Type="http://schemas.openxmlformats.org/officeDocument/2006/relationships/tags" Target="../tags/tag57.xml"/><Relationship Id="rId18" Type="http://schemas.openxmlformats.org/officeDocument/2006/relationships/tags" Target="../tags/tag56.xml"/><Relationship Id="rId17" Type="http://schemas.openxmlformats.org/officeDocument/2006/relationships/tags" Target="../tags/tag55.xml"/><Relationship Id="rId16" Type="http://schemas.openxmlformats.org/officeDocument/2006/relationships/image" Target="../media/image1.png"/><Relationship Id="rId15" Type="http://schemas.openxmlformats.org/officeDocument/2006/relationships/tags" Target="../tags/tag54.xml"/><Relationship Id="rId14" Type="http://schemas.openxmlformats.org/officeDocument/2006/relationships/image" Target="../media/image122.png"/><Relationship Id="rId13" Type="http://schemas.openxmlformats.org/officeDocument/2006/relationships/image" Target="../media/image121.png"/><Relationship Id="rId12" Type="http://schemas.openxmlformats.org/officeDocument/2006/relationships/image" Target="../media/image120.png"/><Relationship Id="rId11" Type="http://schemas.openxmlformats.org/officeDocument/2006/relationships/image" Target="../media/image119.png"/><Relationship Id="rId10" Type="http://schemas.openxmlformats.org/officeDocument/2006/relationships/image" Target="../media/image118.png"/><Relationship Id="rId1" Type="http://schemas.openxmlformats.org/officeDocument/2006/relationships/image" Target="../media/image109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0.png"/><Relationship Id="rId8" Type="http://schemas.openxmlformats.org/officeDocument/2006/relationships/image" Target="../media/image129.png"/><Relationship Id="rId7" Type="http://schemas.openxmlformats.org/officeDocument/2006/relationships/image" Target="../media/image128.png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0" Type="http://schemas.openxmlformats.org/officeDocument/2006/relationships/slideLayout" Target="../slideLayouts/slideLayout1.xml"/><Relationship Id="rId4" Type="http://schemas.openxmlformats.org/officeDocument/2006/relationships/image" Target="../media/image125.png"/><Relationship Id="rId39" Type="http://schemas.openxmlformats.org/officeDocument/2006/relationships/tags" Target="../tags/tag71.xml"/><Relationship Id="rId38" Type="http://schemas.openxmlformats.org/officeDocument/2006/relationships/image" Target="../media/image1.png"/><Relationship Id="rId37" Type="http://schemas.openxmlformats.org/officeDocument/2006/relationships/tags" Target="../tags/tag70.xml"/><Relationship Id="rId36" Type="http://schemas.openxmlformats.org/officeDocument/2006/relationships/image" Target="../media/image157.png"/><Relationship Id="rId35" Type="http://schemas.openxmlformats.org/officeDocument/2006/relationships/image" Target="../media/image156.png"/><Relationship Id="rId34" Type="http://schemas.openxmlformats.org/officeDocument/2006/relationships/image" Target="../media/image155.png"/><Relationship Id="rId33" Type="http://schemas.openxmlformats.org/officeDocument/2006/relationships/image" Target="../media/image154.png"/><Relationship Id="rId32" Type="http://schemas.openxmlformats.org/officeDocument/2006/relationships/image" Target="../media/image153.png"/><Relationship Id="rId31" Type="http://schemas.openxmlformats.org/officeDocument/2006/relationships/image" Target="../media/image152.png"/><Relationship Id="rId30" Type="http://schemas.openxmlformats.org/officeDocument/2006/relationships/image" Target="../media/image151.png"/><Relationship Id="rId3" Type="http://schemas.openxmlformats.org/officeDocument/2006/relationships/image" Target="../media/image124.png"/><Relationship Id="rId29" Type="http://schemas.openxmlformats.org/officeDocument/2006/relationships/image" Target="../media/image150.png"/><Relationship Id="rId28" Type="http://schemas.openxmlformats.org/officeDocument/2006/relationships/image" Target="../media/image149.png"/><Relationship Id="rId27" Type="http://schemas.openxmlformats.org/officeDocument/2006/relationships/image" Target="../media/image148.png"/><Relationship Id="rId26" Type="http://schemas.openxmlformats.org/officeDocument/2006/relationships/image" Target="../media/image147.png"/><Relationship Id="rId25" Type="http://schemas.openxmlformats.org/officeDocument/2006/relationships/image" Target="../media/image146.png"/><Relationship Id="rId24" Type="http://schemas.openxmlformats.org/officeDocument/2006/relationships/image" Target="../media/image145.png"/><Relationship Id="rId23" Type="http://schemas.openxmlformats.org/officeDocument/2006/relationships/image" Target="../media/image144.png"/><Relationship Id="rId22" Type="http://schemas.openxmlformats.org/officeDocument/2006/relationships/image" Target="../media/image143.png"/><Relationship Id="rId21" Type="http://schemas.openxmlformats.org/officeDocument/2006/relationships/image" Target="../media/image142.png"/><Relationship Id="rId20" Type="http://schemas.openxmlformats.org/officeDocument/2006/relationships/image" Target="../media/image141.png"/><Relationship Id="rId2" Type="http://schemas.openxmlformats.org/officeDocument/2006/relationships/image" Target="../media/image123.png"/><Relationship Id="rId19" Type="http://schemas.openxmlformats.org/officeDocument/2006/relationships/image" Target="../media/image140.png"/><Relationship Id="rId18" Type="http://schemas.openxmlformats.org/officeDocument/2006/relationships/image" Target="../media/image139.png"/><Relationship Id="rId17" Type="http://schemas.openxmlformats.org/officeDocument/2006/relationships/image" Target="../media/image138.png"/><Relationship Id="rId16" Type="http://schemas.openxmlformats.org/officeDocument/2006/relationships/image" Target="../media/image137.png"/><Relationship Id="rId15" Type="http://schemas.openxmlformats.org/officeDocument/2006/relationships/image" Target="../media/image136.png"/><Relationship Id="rId14" Type="http://schemas.openxmlformats.org/officeDocument/2006/relationships/image" Target="../media/image135.png"/><Relationship Id="rId13" Type="http://schemas.openxmlformats.org/officeDocument/2006/relationships/image" Target="../media/image134.png"/><Relationship Id="rId12" Type="http://schemas.openxmlformats.org/officeDocument/2006/relationships/image" Target="../media/image133.jpeg"/><Relationship Id="rId11" Type="http://schemas.openxmlformats.org/officeDocument/2006/relationships/image" Target="../media/image132.png"/><Relationship Id="rId10" Type="http://schemas.openxmlformats.org/officeDocument/2006/relationships/image" Target="../media/image131.png"/><Relationship Id="rId1" Type="http://schemas.openxmlformats.org/officeDocument/2006/relationships/tags" Target="../tags/tag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/>
          <p:nvPr/>
        </p:nvSpPr>
        <p:spPr>
          <a:xfrm>
            <a:off x="2748798" y="9379090"/>
            <a:ext cx="2091689" cy="2755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965"/>
              </a:lnSpc>
            </a:pPr>
            <a:r>
              <a:rPr sz="1400" kern="0" spc="290" dirty="0">
                <a:solidFill>
                  <a:srgbClr val="231F20">
                    <a:alpha val="69803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www.rvbust.co</a:t>
            </a:r>
            <a:r>
              <a:rPr sz="1400" kern="0" spc="280" dirty="0">
                <a:solidFill>
                  <a:srgbClr val="231F20">
                    <a:alpha val="69803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</a:t>
            </a:r>
            <a:endParaRPr lang="en-US" altLang="en-US" sz="1400" dirty="0"/>
          </a:p>
        </p:txBody>
      </p:sp>
      <p:pic>
        <p:nvPicPr>
          <p:cNvPr id="5" name="图片 4" descr="如本科技英文LOGO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18760" y="473075"/>
            <a:ext cx="1928495" cy="338455"/>
          </a:xfrm>
          <a:prstGeom prst="rect">
            <a:avLst/>
          </a:prstGeom>
        </p:spPr>
      </p:pic>
      <p:sp>
        <p:nvSpPr>
          <p:cNvPr id="9" name="textbox 10"/>
          <p:cNvSpPr/>
          <p:nvPr>
            <p:custDataLst>
              <p:tags r:id="rId3"/>
            </p:custDataLst>
          </p:nvPr>
        </p:nvSpPr>
        <p:spPr>
          <a:xfrm>
            <a:off x="5874385" y="758825"/>
            <a:ext cx="1449070" cy="17208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155"/>
              </a:lnSpc>
            </a:pPr>
            <a:r>
              <a:rPr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Intelligent </a:t>
            </a:r>
            <a:r>
              <a:rPr lang="en-US"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</a:t>
            </a:r>
            <a:r>
              <a:rPr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and-</a:t>
            </a:r>
            <a:r>
              <a:rPr lang="en-US"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</a:t>
            </a:r>
            <a:r>
              <a:rPr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ye </a:t>
            </a:r>
            <a:r>
              <a:rPr lang="en-US"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</a:t>
            </a:r>
            <a:r>
              <a:rPr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xpert</a:t>
            </a:r>
            <a:endParaRPr lang="en-US" altLang="en-US" sz="800" kern="0" spc="-10" dirty="0">
              <a:solidFill>
                <a:srgbClr val="251713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2"/>
          <p:cNvSpPr/>
          <p:nvPr>
            <p:custDataLst>
              <p:tags r:id="rId4"/>
            </p:custDataLst>
          </p:nvPr>
        </p:nvSpPr>
        <p:spPr>
          <a:xfrm>
            <a:off x="342265" y="4316730"/>
            <a:ext cx="6904990" cy="113474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100000"/>
              </a:lnSpc>
            </a:pPr>
            <a:endParaRPr lang="en-US" altLang="en-US" sz="100" dirty="0"/>
          </a:p>
          <a:p>
            <a:pPr marL="12700" algn="ctr" rtl="0" eaLnBrk="0">
              <a:lnSpc>
                <a:spcPct val="88000"/>
              </a:lnSpc>
            </a:pPr>
            <a:r>
              <a:rPr sz="4600" b="1" kern="0" spc="1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RVC</a:t>
            </a:r>
            <a:r>
              <a:rPr sz="4600" b="1" kern="0" spc="12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4600" kern="0" spc="12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</a:t>
            </a:r>
            <a:r>
              <a:rPr sz="4600" kern="0" spc="12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eries</a:t>
            </a:r>
            <a:endParaRPr sz="4600" b="1" kern="0" spc="12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ctr" rtl="0" eaLnBrk="0">
              <a:lnSpc>
                <a:spcPct val="88000"/>
              </a:lnSpc>
            </a:pPr>
            <a:r>
              <a:rPr sz="4600" b="1" kern="0" spc="12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3D Area Scanner</a:t>
            </a:r>
            <a:endParaRPr sz="4600" b="1" kern="0" spc="12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 rtl="0" eaLnBrk="0">
              <a:lnSpc>
                <a:spcPct val="84000"/>
              </a:lnSpc>
              <a:spcBef>
                <a:spcPts val="0"/>
              </a:spcBef>
            </a:pPr>
            <a:r>
              <a:rPr sz="2600" b="1" kern="0" spc="-9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RVC-</a:t>
            </a:r>
            <a:r>
              <a:rPr lang="en-US" sz="2600" b="1" kern="0" spc="-9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sz="2600" b="1" kern="0" spc="-9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600" kern="0" spc="-9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series </a:t>
            </a:r>
            <a:endParaRPr lang="en-US" altLang="en-US" sz="2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rect"/>
          <p:cNvSpPr/>
          <p:nvPr/>
        </p:nvSpPr>
        <p:spPr>
          <a:xfrm>
            <a:off x="0" y="3455669"/>
            <a:ext cx="7559547" cy="6804330"/>
          </a:xfrm>
          <a:prstGeom prst="rect">
            <a:avLst/>
          </a:prstGeom>
          <a:solidFill>
            <a:srgbClr val="ECECE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58" name="group 58"/>
          <p:cNvGrpSpPr/>
          <p:nvPr/>
        </p:nvGrpSpPr>
        <p:grpSpPr>
          <a:xfrm rot="21600000">
            <a:off x="1479692" y="5735525"/>
            <a:ext cx="5523229" cy="2963875"/>
            <a:chOff x="0" y="0"/>
            <a:chExt cx="5523229" cy="2963875"/>
          </a:xfrm>
        </p:grpSpPr>
        <p:pic>
          <p:nvPicPr>
            <p:cNvPr id="1820" name="picture 182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247510" y="440160"/>
              <a:ext cx="3955245" cy="2413964"/>
            </a:xfrm>
            <a:prstGeom prst="rect">
              <a:avLst/>
            </a:prstGeom>
          </p:spPr>
        </p:pic>
        <p:sp>
          <p:nvSpPr>
            <p:cNvPr id="1822" name="textbox 1822"/>
            <p:cNvSpPr/>
            <p:nvPr/>
          </p:nvSpPr>
          <p:spPr>
            <a:xfrm>
              <a:off x="1745029" y="-12700"/>
              <a:ext cx="3790950" cy="299973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5000"/>
                </a:lnSpc>
              </a:pPr>
              <a:endParaRPr lang="en-US" altLang="en-US" sz="100" dirty="0"/>
            </a:p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marL="184785" algn="l" rtl="0" eaLnBrk="0">
                <a:lnSpc>
                  <a:spcPct val="80000"/>
                </a:lnSpc>
                <a:spcBef>
                  <a:spcPts val="250"/>
                </a:spcBef>
              </a:pPr>
              <a:endParaRPr lang="en-US" altLang="en-US" sz="800" dirty="0"/>
            </a:p>
          </p:txBody>
        </p:sp>
        <p:pic>
          <p:nvPicPr>
            <p:cNvPr id="1824" name="picture 18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2984919" y="2610044"/>
              <a:ext cx="1573805" cy="23876"/>
            </a:xfrm>
            <a:prstGeom prst="rect">
              <a:avLst/>
            </a:prstGeom>
          </p:spPr>
        </p:pic>
        <p:pic>
          <p:nvPicPr>
            <p:cNvPr id="1826" name="picture 18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69099"/>
              <a:ext cx="899466" cy="23876"/>
            </a:xfrm>
            <a:prstGeom prst="rect">
              <a:avLst/>
            </a:prstGeom>
          </p:spPr>
        </p:pic>
        <p:pic>
          <p:nvPicPr>
            <p:cNvPr id="1828" name="picture 18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2619914"/>
              <a:ext cx="899466" cy="23876"/>
            </a:xfrm>
            <a:prstGeom prst="rect">
              <a:avLst/>
            </a:prstGeom>
          </p:spPr>
        </p:pic>
        <p:pic>
          <p:nvPicPr>
            <p:cNvPr id="1830" name="picture 18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3631966" y="69101"/>
              <a:ext cx="709257" cy="23876"/>
            </a:xfrm>
            <a:prstGeom prst="rect">
              <a:avLst/>
            </a:prstGeom>
          </p:spPr>
        </p:pic>
        <p:pic>
          <p:nvPicPr>
            <p:cNvPr id="1832" name="picture 183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887522" y="1984933"/>
              <a:ext cx="23876" cy="646925"/>
            </a:xfrm>
            <a:prstGeom prst="rect">
              <a:avLst/>
            </a:prstGeom>
          </p:spPr>
        </p:pic>
        <p:pic>
          <p:nvPicPr>
            <p:cNvPr id="1834" name="picture 183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600000">
              <a:off x="2972983" y="1975061"/>
              <a:ext cx="23876" cy="646925"/>
            </a:xfrm>
            <a:prstGeom prst="rect">
              <a:avLst/>
            </a:prstGeom>
          </p:spPr>
        </p:pic>
        <p:pic>
          <p:nvPicPr>
            <p:cNvPr id="1836" name="picture 183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600000">
              <a:off x="2216613" y="1984933"/>
              <a:ext cx="23876" cy="506389"/>
            </a:xfrm>
            <a:prstGeom prst="rect">
              <a:avLst/>
            </a:prstGeom>
          </p:spPr>
        </p:pic>
        <p:pic>
          <p:nvPicPr>
            <p:cNvPr id="1838" name="picture 183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1600000">
              <a:off x="887524" y="81044"/>
              <a:ext cx="23876" cy="485335"/>
            </a:xfrm>
            <a:prstGeom prst="rect">
              <a:avLst/>
            </a:prstGeom>
          </p:spPr>
        </p:pic>
        <p:pic>
          <p:nvPicPr>
            <p:cNvPr id="1840" name="picture 184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600000">
              <a:off x="3620033" y="81044"/>
              <a:ext cx="23876" cy="485335"/>
            </a:xfrm>
            <a:prstGeom prst="rect">
              <a:avLst/>
            </a:prstGeom>
          </p:spPr>
        </p:pic>
      </p:grpSp>
      <p:sp>
        <p:nvSpPr>
          <p:cNvPr id="1842" name="textbox 1842"/>
          <p:cNvSpPr/>
          <p:nvPr/>
        </p:nvSpPr>
        <p:spPr>
          <a:xfrm>
            <a:off x="417195" y="759460"/>
            <a:ext cx="6961505" cy="28289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4000"/>
              </a:lnSpc>
            </a:pPr>
            <a:endParaRPr lang="en-US" altLang="en-US" sz="100" dirty="0"/>
          </a:p>
          <a:p>
            <a:pPr marL="18415" indent="0" algn="l" rtl="0" eaLnBrk="0" fontAlgn="auto">
              <a:lnSpc>
                <a:spcPct val="90000"/>
              </a:lnSpc>
              <a:spcBef>
                <a:spcPts val="0"/>
              </a:spcBef>
            </a:pPr>
            <a:r>
              <a:rPr sz="3600" b="1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RVC-P3270</a:t>
            </a:r>
            <a:r>
              <a:rPr sz="5000" b="1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sz="5000" b="1" kern="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8415" indent="0" algn="l" rtl="0" eaLnBrk="0" fontAlgn="auto">
              <a:lnSpc>
                <a:spcPct val="90000"/>
              </a:lnSpc>
              <a:spcBef>
                <a:spcPts val="0"/>
              </a:spcBef>
            </a:pPr>
            <a:r>
              <a:rPr lang="en-US" sz="4000" b="1" kern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4000" b="1" kern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High Precision </a:t>
            </a:r>
            <a:endParaRPr sz="4000" b="1" kern="0" dirty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8415" indent="0" algn="l" rtl="0" eaLnBrk="0" fontAlgn="auto">
              <a:lnSpc>
                <a:spcPct val="90000"/>
              </a:lnSpc>
              <a:spcBef>
                <a:spcPts val="0"/>
              </a:spcBef>
            </a:pPr>
            <a:r>
              <a:rPr sz="36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3D </a:t>
            </a:r>
            <a:r>
              <a:rPr lang="en-US" sz="36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sz="36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rea </a:t>
            </a:r>
            <a:r>
              <a:rPr lang="en-US" sz="36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</a:t>
            </a:r>
            <a:r>
              <a:rPr sz="36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canner</a:t>
            </a:r>
            <a:endParaRPr sz="3600" kern="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lang="en-US" altLang="en-US" sz="700" dirty="0"/>
          </a:p>
          <a:p>
            <a:pPr algn="l" rtl="0" eaLnBrk="0">
              <a:lnSpc>
                <a:spcPct val="125000"/>
              </a:lnSpc>
            </a:pPr>
            <a:endParaRPr lang="en-US" altLang="en-US" sz="100" dirty="0"/>
          </a:p>
          <a:p>
            <a:pPr marL="22860" indent="5715" algn="l" rtl="0" eaLnBrk="0">
              <a:lnSpc>
                <a:spcPct val="122000"/>
              </a:lnSpc>
              <a:spcBef>
                <a:spcPts val="0"/>
              </a:spcBef>
            </a:pPr>
            <a:r>
              <a:rPr sz="10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RVC-P3270 high-precision 3D area scanner, single-point repeatability of up to 0.012mm, </a:t>
            </a:r>
            <a:r>
              <a:rPr lang="en-US" sz="10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with </a:t>
            </a:r>
            <a:r>
              <a:rPr sz="10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built-in self-developed 3D imaging algorithms, </a:t>
            </a:r>
            <a:r>
              <a:rPr lang="en-US" sz="10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make it </a:t>
            </a:r>
            <a:r>
              <a:rPr sz="10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resistance to ambient light</a:t>
            </a:r>
            <a:r>
              <a:rPr lang="en-US" sz="10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excellently and </a:t>
            </a:r>
            <a:r>
              <a:rPr sz="10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operat</a:t>
            </a:r>
            <a:r>
              <a:rPr lang="en-US" sz="10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 more stable. The scanner </a:t>
            </a:r>
            <a:r>
              <a:rPr sz="10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can be widely used in</a:t>
            </a:r>
            <a:r>
              <a:rPr lang="en-US" sz="10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3C digital, home appliances, automotive parts production process, such as positional, gap, surface difference inspection scenarios.</a:t>
            </a:r>
            <a:endParaRPr sz="1000" kern="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44" name="textbox 1844"/>
          <p:cNvSpPr/>
          <p:nvPr/>
        </p:nvSpPr>
        <p:spPr>
          <a:xfrm>
            <a:off x="819" y="423360"/>
            <a:ext cx="5734050" cy="296545"/>
          </a:xfrm>
          <a:prstGeom prst="rect">
            <a:avLst/>
          </a:prstGeom>
          <a:solidFill>
            <a:srgbClr val="EE1C28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lang="en-US" altLang="en-US" sz="500" dirty="0"/>
          </a:p>
          <a:p>
            <a:pPr marL="427990" algn="l" rtl="0" eaLnBrk="0">
              <a:lnSpc>
                <a:spcPct val="87000"/>
              </a:lnSpc>
              <a:spcBef>
                <a:spcPts val="5"/>
              </a:spcBef>
            </a:pP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Professional </a:t>
            </a:r>
            <a:r>
              <a:rPr lang="en-US" sz="12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3D area scanner built for craftsmanship</a:t>
            </a:r>
            <a:endParaRPr lang="en-US" altLang="en-US" sz="1200" dirty="0"/>
          </a:p>
        </p:txBody>
      </p:sp>
      <p:pic>
        <p:nvPicPr>
          <p:cNvPr id="1846" name="picture 184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538594" y="4312094"/>
            <a:ext cx="1504848" cy="852754"/>
          </a:xfrm>
          <a:prstGeom prst="rect">
            <a:avLst/>
          </a:prstGeom>
        </p:spPr>
      </p:pic>
      <p:pic>
        <p:nvPicPr>
          <p:cNvPr id="1848" name="picture 18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3857904" y="4313123"/>
            <a:ext cx="1503572" cy="850722"/>
          </a:xfrm>
          <a:prstGeom prst="rect">
            <a:avLst/>
          </a:prstGeom>
        </p:spPr>
      </p:pic>
      <p:pic>
        <p:nvPicPr>
          <p:cNvPr id="1850" name="picture 185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5530587" y="4313426"/>
            <a:ext cx="1494819" cy="850979"/>
          </a:xfrm>
          <a:prstGeom prst="rect">
            <a:avLst/>
          </a:prstGeom>
        </p:spPr>
      </p:pic>
      <p:pic>
        <p:nvPicPr>
          <p:cNvPr id="1852" name="picture 185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2199220" y="4314825"/>
            <a:ext cx="1499565" cy="847318"/>
          </a:xfrm>
          <a:prstGeom prst="rect">
            <a:avLst/>
          </a:prstGeom>
        </p:spPr>
      </p:pic>
      <p:sp>
        <p:nvSpPr>
          <p:cNvPr id="1854" name="textbox 1854"/>
          <p:cNvSpPr/>
          <p:nvPr/>
        </p:nvSpPr>
        <p:spPr>
          <a:xfrm>
            <a:off x="441325" y="3726815"/>
            <a:ext cx="1995170" cy="351790"/>
          </a:xfrm>
          <a:prstGeom prst="rect">
            <a:avLst/>
          </a:prstGeom>
          <a:solidFill>
            <a:srgbClr val="EE1C28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300" dirty="0"/>
          </a:p>
          <a:p>
            <a:pPr marL="152400" algn="l" rtl="0" eaLnBrk="0">
              <a:lnSpc>
                <a:spcPct val="88000"/>
              </a:lnSpc>
              <a:spcBef>
                <a:spcPts val="0"/>
              </a:spcBef>
            </a:pPr>
            <a:r>
              <a:rPr sz="900" kern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Aircraft aluminum fuselage for all-around protection</a:t>
            </a:r>
            <a:endParaRPr sz="900" kern="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856" name="picture 185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6430683" y="9304539"/>
            <a:ext cx="698836" cy="698835"/>
          </a:xfrm>
          <a:prstGeom prst="rect">
            <a:avLst/>
          </a:prstGeom>
        </p:spPr>
      </p:pic>
      <p:sp>
        <p:nvSpPr>
          <p:cNvPr id="1860" name="textbox 1860"/>
          <p:cNvSpPr/>
          <p:nvPr/>
        </p:nvSpPr>
        <p:spPr>
          <a:xfrm>
            <a:off x="4303752" y="9599506"/>
            <a:ext cx="1637029" cy="1600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66000"/>
              </a:lnSpc>
            </a:pPr>
            <a:endParaRPr lang="en-US" altLang="en-US" sz="100" dirty="0"/>
          </a:p>
          <a:p>
            <a:pPr marL="142875" algn="l" rtl="0" eaLnBrk="0">
              <a:lnSpc>
                <a:spcPct val="66000"/>
              </a:lnSpc>
              <a:tabLst>
                <a:tab pos="243840" algn="l"/>
              </a:tabLst>
            </a:pPr>
            <a:r>
              <a:rPr sz="10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1000" kern="0" spc="14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sales@rvbus</a:t>
            </a:r>
            <a:r>
              <a:rPr sz="1000" kern="0" spc="1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t.com</a:t>
            </a:r>
            <a:endParaRPr lang="en-US" altLang="en-US" sz="1000" dirty="0"/>
          </a:p>
        </p:txBody>
      </p:sp>
      <p:pic>
        <p:nvPicPr>
          <p:cNvPr id="1862" name="picture 186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4316452" y="9612206"/>
            <a:ext cx="130518" cy="130517"/>
          </a:xfrm>
          <a:prstGeom prst="rect">
            <a:avLst/>
          </a:prstGeom>
        </p:spPr>
      </p:pic>
      <p:sp>
        <p:nvSpPr>
          <p:cNvPr id="1864" name="textbox 1864"/>
          <p:cNvSpPr/>
          <p:nvPr/>
        </p:nvSpPr>
        <p:spPr>
          <a:xfrm>
            <a:off x="422475" y="9599506"/>
            <a:ext cx="1635125" cy="1854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79000"/>
              </a:lnSpc>
            </a:pPr>
            <a:endParaRPr lang="en-US" altLang="en-US" sz="100" dirty="0"/>
          </a:p>
          <a:p>
            <a:pPr marL="142875" algn="l" rtl="0" eaLnBrk="0">
              <a:lnSpc>
                <a:spcPct val="81000"/>
              </a:lnSpc>
              <a:tabLst>
                <a:tab pos="238125" algn="l"/>
              </a:tabLst>
            </a:pPr>
            <a:r>
              <a:rPr sz="10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1000" kern="0" spc="14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www.rvbust.com</a:t>
            </a:r>
            <a:endParaRPr lang="en-US" altLang="en-US" sz="1000" dirty="0"/>
          </a:p>
        </p:txBody>
      </p:sp>
      <p:pic>
        <p:nvPicPr>
          <p:cNvPr id="1866" name="picture 186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435175" y="9612206"/>
            <a:ext cx="130517" cy="130517"/>
          </a:xfrm>
          <a:prstGeom prst="rect">
            <a:avLst/>
          </a:prstGeom>
        </p:spPr>
      </p:pic>
      <p:sp>
        <p:nvSpPr>
          <p:cNvPr id="1870" name="textbox 1870"/>
          <p:cNvSpPr/>
          <p:nvPr/>
        </p:nvSpPr>
        <p:spPr>
          <a:xfrm>
            <a:off x="2472433" y="9599506"/>
            <a:ext cx="1392555" cy="1854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lang="en-US" altLang="en-US" sz="200" dirty="0"/>
          </a:p>
          <a:p>
            <a:pPr marL="142875" algn="l" rtl="0" eaLnBrk="0">
              <a:lnSpc>
                <a:spcPct val="81000"/>
              </a:lnSpc>
              <a:tabLst>
                <a:tab pos="239395" algn="l"/>
              </a:tabLst>
            </a:pPr>
            <a:r>
              <a:rPr sz="10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1000" kern="0" spc="1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400</a:t>
            </a:r>
            <a:r>
              <a:rPr sz="1000" kern="0" spc="7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000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0419</a:t>
            </a:r>
            <a:r>
              <a:rPr sz="10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000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900</a:t>
            </a:r>
            <a:endParaRPr lang="en-US" altLang="en-US" sz="1000" dirty="0"/>
          </a:p>
        </p:txBody>
      </p:sp>
      <p:pic>
        <p:nvPicPr>
          <p:cNvPr id="1872" name="picture 187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2485133" y="9612206"/>
            <a:ext cx="130530" cy="130517"/>
          </a:xfrm>
          <a:prstGeom prst="rect">
            <a:avLst/>
          </a:prstGeom>
        </p:spPr>
      </p:pic>
      <p:pic>
        <p:nvPicPr>
          <p:cNvPr id="1890" name="picture 189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435431" y="9192857"/>
            <a:ext cx="6694081" cy="6350"/>
          </a:xfrm>
          <a:prstGeom prst="rect">
            <a:avLst/>
          </a:prstGeom>
        </p:spPr>
      </p:pic>
      <p:pic>
        <p:nvPicPr>
          <p:cNvPr id="10" name="图片 9" descr="如本科技英文LOGO"/>
          <p:cNvPicPr/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5789930" y="420370"/>
            <a:ext cx="1651000" cy="297180"/>
          </a:xfrm>
          <a:prstGeom prst="rect">
            <a:avLst/>
          </a:prstGeom>
        </p:spPr>
      </p:pic>
      <p:sp>
        <p:nvSpPr>
          <p:cNvPr id="11" name="textbox 10"/>
          <p:cNvSpPr/>
          <p:nvPr>
            <p:custDataLst>
              <p:tags r:id="rId22"/>
            </p:custDataLst>
          </p:nvPr>
        </p:nvSpPr>
        <p:spPr>
          <a:xfrm>
            <a:off x="6072505" y="647700"/>
            <a:ext cx="1376680" cy="10477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155"/>
              </a:lnSpc>
            </a:pPr>
            <a:r>
              <a:rPr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Intelligent </a:t>
            </a:r>
            <a:r>
              <a:rPr lang="en-US"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</a:t>
            </a:r>
            <a:r>
              <a:rPr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and-</a:t>
            </a:r>
            <a:r>
              <a:rPr lang="en-US"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</a:t>
            </a:r>
            <a:r>
              <a:rPr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ye </a:t>
            </a:r>
            <a:r>
              <a:rPr lang="en-US"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</a:t>
            </a:r>
            <a:r>
              <a:rPr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xpert</a:t>
            </a:r>
            <a:endParaRPr lang="en-US" altLang="en-US" sz="800" kern="0" spc="-10" dirty="0">
              <a:solidFill>
                <a:srgbClr val="251713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23"/>
            </p:custDataLst>
          </p:nvPr>
        </p:nvSpPr>
        <p:spPr>
          <a:xfrm>
            <a:off x="636905" y="5196840"/>
            <a:ext cx="1522095" cy="3619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2700" algn="l" eaLnBrk="0">
              <a:lnSpc>
                <a:spcPct val="88000"/>
              </a:lnSpc>
              <a:buClrTx/>
              <a:buSzTx/>
              <a:buFontTx/>
            </a:pPr>
            <a:r>
              <a:rPr sz="10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Waterproof level</a:t>
            </a:r>
            <a:r>
              <a:rPr lang="en-US" sz="10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10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greatly</a:t>
            </a:r>
            <a:r>
              <a:rPr lang="en-US" sz="10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10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improved</a:t>
            </a:r>
            <a:endParaRPr sz="1000" kern="0" spc="4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4"/>
            </p:custDataLst>
          </p:nvPr>
        </p:nvSpPr>
        <p:spPr>
          <a:xfrm>
            <a:off x="2300605" y="5196840"/>
            <a:ext cx="1492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2700" indent="0" algn="l" eaLnBrk="0" fontAlgn="auto">
              <a:lnSpc>
                <a:spcPct val="90000"/>
              </a:lnSpc>
              <a:buClrTx/>
              <a:buSzTx/>
              <a:buFontTx/>
            </a:pPr>
            <a:r>
              <a:rPr lang="en-US" sz="10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</a:t>
            </a:r>
            <a:r>
              <a:rPr sz="10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ust proof level greatly improved</a:t>
            </a:r>
            <a:endParaRPr sz="1000" kern="0" spc="4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5"/>
            </p:custDataLst>
          </p:nvPr>
        </p:nvSpPr>
        <p:spPr>
          <a:xfrm>
            <a:off x="3829685" y="5196840"/>
            <a:ext cx="1563370" cy="3619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2700" algn="l" eaLnBrk="0">
              <a:lnSpc>
                <a:spcPct val="88000"/>
              </a:lnSpc>
              <a:buClrTx/>
              <a:buSzTx/>
              <a:buFontTx/>
            </a:pPr>
            <a:r>
              <a:rPr sz="10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Passed professional </a:t>
            </a:r>
            <a:r>
              <a:rPr sz="10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vibration test</a:t>
            </a:r>
            <a:r>
              <a:rPr sz="10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sz="1000" kern="0" spc="4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6"/>
            </p:custDataLst>
          </p:nvPr>
        </p:nvSpPr>
        <p:spPr>
          <a:xfrm>
            <a:off x="5652135" y="5196840"/>
            <a:ext cx="1272540" cy="4972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2700" algn="l" rtl="0" eaLnBrk="0">
              <a:lnSpc>
                <a:spcPct val="88000"/>
              </a:lnSpc>
              <a:buClrTx/>
              <a:buSzTx/>
              <a:buFontTx/>
            </a:pPr>
            <a:r>
              <a:rPr sz="10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Gigabit Ethernet port data transfer</a:t>
            </a:r>
            <a:endParaRPr sz="1000" kern="0" spc="4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6" name="textbox 398"/>
          <p:cNvSpPr/>
          <p:nvPr>
            <p:custDataLst>
              <p:tags r:id="rId27"/>
            </p:custDataLst>
          </p:nvPr>
        </p:nvSpPr>
        <p:spPr>
          <a:xfrm>
            <a:off x="3058795" y="8290560"/>
            <a:ext cx="1435735" cy="87376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indent="3175" algn="l" rtl="0" eaLnBrk="0">
              <a:lnSpc>
                <a:spcPct val="101000"/>
              </a:lnSpc>
            </a:pPr>
            <a:r>
              <a:rPr sz="800" b="1" kern="0" spc="1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Highlighted 3D Module</a:t>
            </a:r>
            <a:endParaRPr sz="800" b="1" kern="0" spc="1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3175" algn="l" rtl="0" eaLnBrk="0">
              <a:lnSpc>
                <a:spcPct val="101000"/>
              </a:lnSpc>
            </a:pPr>
            <a:r>
              <a:rPr sz="800" kern="0" spc="1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Stabilization of light output</a:t>
            </a:r>
            <a:r>
              <a:rPr lang="en-US" sz="800" kern="0" spc="1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8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</a:t>
            </a:r>
            <a:r>
              <a:rPr sz="8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achieve a stable and reliable scanning</a:t>
            </a:r>
            <a:endParaRPr lang="en-US" altLang="en-US" sz="800" dirty="0"/>
          </a:p>
        </p:txBody>
      </p:sp>
      <p:sp>
        <p:nvSpPr>
          <p:cNvPr id="27" name="textbox 400"/>
          <p:cNvSpPr/>
          <p:nvPr>
            <p:custDataLst>
              <p:tags r:id="rId28"/>
            </p:custDataLst>
          </p:nvPr>
        </p:nvSpPr>
        <p:spPr>
          <a:xfrm>
            <a:off x="5385435" y="8126730"/>
            <a:ext cx="1947545" cy="360680"/>
          </a:xfrm>
          <a:prstGeom prst="rect">
            <a:avLst/>
          </a:prstGeom>
        </p:spPr>
        <p:txBody>
          <a:bodyPr vert="horz" wrap="square" lIns="0" tIns="0" rIns="0" bIns="0"/>
          <a:p>
            <a:pPr algn="r" rtl="0" eaLnBrk="0">
              <a:lnSpc>
                <a:spcPct val="83000"/>
              </a:lnSpc>
            </a:pPr>
            <a:endParaRPr lang="en-US" altLang="en-US" sz="100" dirty="0"/>
          </a:p>
          <a:p>
            <a:pPr marL="118745" indent="-106045" algn="r" rtl="0" eaLnBrk="0">
              <a:lnSpc>
                <a:spcPct val="106000"/>
              </a:lnSpc>
            </a:pPr>
            <a:r>
              <a:rPr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High</a:t>
            </a:r>
            <a:r>
              <a:rPr lang="en-US"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environmental</a:t>
            </a:r>
            <a:r>
              <a:rPr lang="en-US"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resistance</a:t>
            </a:r>
            <a:endParaRPr sz="800" b="1" kern="0" spc="4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18745" indent="-106045" algn="r" rtl="0" eaLnBrk="0">
              <a:lnSpc>
                <a:spcPct val="106000"/>
              </a:lnSpc>
            </a:pPr>
            <a:r>
              <a:rPr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performance</a:t>
            </a:r>
            <a:r>
              <a:rPr lang="en-US"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fuselage</a:t>
            </a:r>
            <a:r>
              <a:rPr sz="8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sz="800" kern="0" spc="4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18745" indent="-106045" algn="r" rtl="0" eaLnBrk="0">
              <a:lnSpc>
                <a:spcPct val="106000"/>
              </a:lnSpc>
            </a:pPr>
            <a:endParaRPr lang="en-US" altLang="en-US" sz="800" dirty="0"/>
          </a:p>
        </p:txBody>
      </p:sp>
      <p:sp>
        <p:nvSpPr>
          <p:cNvPr id="28" name="textbox 402"/>
          <p:cNvSpPr/>
          <p:nvPr>
            <p:custDataLst>
              <p:tags r:id="rId29"/>
            </p:custDataLst>
          </p:nvPr>
        </p:nvSpPr>
        <p:spPr>
          <a:xfrm>
            <a:off x="5847080" y="5755640"/>
            <a:ext cx="1163320" cy="61023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3335" algn="l" rtl="0" eaLnBrk="0">
              <a:lnSpc>
                <a:spcPct val="87000"/>
              </a:lnSpc>
            </a:pPr>
            <a:r>
              <a:rPr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Fan-free heat dissipation </a:t>
            </a:r>
            <a:r>
              <a:rPr lang="en-US"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esign</a:t>
            </a:r>
            <a:endParaRPr lang="en-US" altLang="en-US" sz="800" b="1" dirty="0"/>
          </a:p>
          <a:p>
            <a:pPr algn="l" rtl="0" eaLnBrk="0">
              <a:lnSpc>
                <a:spcPct val="112000"/>
              </a:lnSpc>
            </a:pPr>
            <a:endParaRPr lang="en-US" altLang="en-US" sz="200" dirty="0"/>
          </a:p>
          <a:p>
            <a:pPr marL="12700" algn="l" rtl="0" eaLnBrk="0">
              <a:lnSpc>
                <a:spcPct val="88000"/>
              </a:lnSpc>
              <a:spcBef>
                <a:spcPts val="0"/>
              </a:spcBef>
            </a:pPr>
            <a:r>
              <a:rPr sz="8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Weight loss, noise reduction, smaller volume</a:t>
            </a:r>
            <a:endParaRPr lang="en-US" altLang="en-US" sz="800" dirty="0"/>
          </a:p>
        </p:txBody>
      </p:sp>
      <p:sp>
        <p:nvSpPr>
          <p:cNvPr id="29" name="textbox 416"/>
          <p:cNvSpPr/>
          <p:nvPr>
            <p:custDataLst>
              <p:tags r:id="rId30"/>
            </p:custDataLst>
          </p:nvPr>
        </p:nvSpPr>
        <p:spPr>
          <a:xfrm>
            <a:off x="440055" y="5732145"/>
            <a:ext cx="1000125" cy="27305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marL="334645" indent="-322580" algn="r" rtl="0" eaLnBrk="0">
              <a:lnSpc>
                <a:spcPct val="102000"/>
              </a:lnSpc>
            </a:pPr>
            <a:r>
              <a:rPr lang="en-US"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</a:t>
            </a:r>
            <a:r>
              <a:rPr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ntegrated</a:t>
            </a:r>
            <a:r>
              <a:rPr lang="en-US"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B</a:t>
            </a:r>
            <a:r>
              <a:rPr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ody</a:t>
            </a:r>
            <a:endParaRPr sz="800" b="1" kern="0" spc="4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34645" indent="-322580" algn="r" rtl="0" eaLnBrk="0">
              <a:lnSpc>
                <a:spcPct val="102000"/>
              </a:lnSpc>
            </a:pPr>
            <a:r>
              <a:rPr sz="8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stable and solid</a:t>
            </a:r>
            <a:endParaRPr lang="en-US" altLang="en-US" sz="800" dirty="0"/>
          </a:p>
          <a:p>
            <a:pPr marL="334645" indent="-322580" algn="l" rtl="0" eaLnBrk="0">
              <a:lnSpc>
                <a:spcPct val="102000"/>
              </a:lnSpc>
            </a:pPr>
            <a:r>
              <a:rPr sz="8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lang="en-US" altLang="en-US" sz="800" dirty="0"/>
          </a:p>
        </p:txBody>
      </p:sp>
      <p:sp>
        <p:nvSpPr>
          <p:cNvPr id="30" name="textbox 424"/>
          <p:cNvSpPr/>
          <p:nvPr>
            <p:custDataLst>
              <p:tags r:id="rId31"/>
            </p:custDataLst>
          </p:nvPr>
        </p:nvSpPr>
        <p:spPr>
          <a:xfrm>
            <a:off x="-54610" y="8265795"/>
            <a:ext cx="1486535" cy="36893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r" rtl="0" eaLnBrk="0">
              <a:lnSpc>
                <a:spcPct val="88000"/>
              </a:lnSpc>
            </a:pPr>
            <a:r>
              <a:rPr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Equipped with high-resolution lens</a:t>
            </a:r>
            <a:endParaRPr lang="en-US" altLang="en-US" sz="800" b="1" dirty="0"/>
          </a:p>
        </p:txBody>
      </p:sp>
      <p:sp>
        <p:nvSpPr>
          <p:cNvPr id="31" name="textbox 428"/>
          <p:cNvSpPr/>
          <p:nvPr>
            <p:custDataLst>
              <p:tags r:id="rId32"/>
            </p:custDataLst>
          </p:nvPr>
        </p:nvSpPr>
        <p:spPr>
          <a:xfrm>
            <a:off x="230505" y="8528050"/>
            <a:ext cx="1202055" cy="36766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r" rtl="0" eaLnBrk="0">
              <a:lnSpc>
                <a:spcPct val="88000"/>
              </a:lnSpc>
            </a:pPr>
            <a:r>
              <a:rPr lang="en-US" altLang="en-US" sz="800" dirty="0">
                <a:latin typeface="微软雅黑" panose="020B0503020204020204" charset="-122"/>
                <a:ea typeface="微软雅黑" panose="020B0503020204020204" charset="-122"/>
              </a:rPr>
              <a:t>Reduce the image noise of point cloud</a:t>
            </a:r>
            <a:endParaRPr lang="en-US" altLang="en-US" sz="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33"/>
            </p:custDataLst>
          </p:nvPr>
        </p:nvSpPr>
        <p:spPr>
          <a:xfrm>
            <a:off x="5539105" y="8397240"/>
            <a:ext cx="1881505" cy="22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18745" indent="-106045" algn="r" eaLnBrk="0">
              <a:lnSpc>
                <a:spcPct val="106000"/>
              </a:lnSpc>
            </a:pPr>
            <a:r>
              <a:rPr lang="en-US" sz="8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sz="8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viation</a:t>
            </a:r>
            <a:r>
              <a:rPr lang="en-US" sz="8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8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aluminum</a:t>
            </a:r>
            <a:r>
              <a:rPr lang="en-US" sz="8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8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alloy shell </a:t>
            </a:r>
            <a:endParaRPr lang="zh-CN" altLang="en-US"/>
          </a:p>
        </p:txBody>
      </p:sp>
      <p:sp>
        <p:nvSpPr>
          <p:cNvPr id="33" name="文本框 32"/>
          <p:cNvSpPr txBox="1"/>
          <p:nvPr>
            <p:custDataLst>
              <p:tags r:id="rId34"/>
            </p:custDataLst>
          </p:nvPr>
        </p:nvSpPr>
        <p:spPr>
          <a:xfrm>
            <a:off x="5927090" y="8537575"/>
            <a:ext cx="1504315" cy="22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18745" indent="-106045" algn="r" eaLnBrk="0">
              <a:lnSpc>
                <a:spcPct val="106000"/>
              </a:lnSpc>
            </a:pPr>
            <a:r>
              <a:rPr sz="8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IP 65 </a:t>
            </a:r>
            <a:r>
              <a:rPr lang="en-US" sz="8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level</a:t>
            </a:r>
            <a:r>
              <a:rPr sz="8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protection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" name="rect"/>
          <p:cNvSpPr/>
          <p:nvPr/>
        </p:nvSpPr>
        <p:spPr>
          <a:xfrm>
            <a:off x="0" y="4760747"/>
            <a:ext cx="7559661" cy="5499252"/>
          </a:xfrm>
          <a:prstGeom prst="rect">
            <a:avLst/>
          </a:prstGeom>
          <a:solidFill>
            <a:srgbClr val="ECECE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894" name="table 1894"/>
          <p:cNvGraphicFramePr>
            <a:graphicFrameLocks noGrp="1"/>
          </p:cNvGraphicFramePr>
          <p:nvPr/>
        </p:nvGraphicFramePr>
        <p:xfrm>
          <a:off x="3809968" y="5056183"/>
          <a:ext cx="3190875" cy="3846195"/>
        </p:xfrm>
        <a:graphic>
          <a:graphicData uri="http://schemas.openxmlformats.org/drawingml/2006/table">
            <a:tbl>
              <a:tblPr>
                <a:solidFill>
                  <a:srgbClr val="F6F7F7"/>
                </a:solidFill>
              </a:tblPr>
              <a:tblGrid>
                <a:gridCol w="1305560"/>
                <a:gridCol w="1885314"/>
              </a:tblGrid>
              <a:tr h="30099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500" dirty="0"/>
                    </a:p>
                    <a:p>
                      <a:pPr marL="122936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900" b="1" kern="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Product reference data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200" dirty="0"/>
                    </a:p>
                    <a:p>
                      <a:pPr marL="167640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700" b="1" kern="0" spc="-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model</a:t>
                      </a:r>
                      <a:endParaRPr lang="en-US" altLang="en-US" sz="7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endParaRPr lang="en-US" altLang="en-US" sz="200" dirty="0"/>
                    </a:p>
                    <a:p>
                      <a:pPr marL="697230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700" b="1" kern="0" spc="-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RVC-P3270</a:t>
                      </a:r>
                      <a:endParaRPr lang="en-US" altLang="en-US" sz="7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9"/>
                    </a:solidFill>
                  </a:tcPr>
                </a:tc>
              </a:tr>
              <a:tr h="16383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200" dirty="0"/>
                    </a:p>
                    <a:p>
                      <a:pPr marL="16637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500" kern="0" spc="-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Minimum shooting time (sec</a:t>
                      </a:r>
                      <a:r>
                        <a:rPr lang="en-US" sz="500" kern="0" spc="-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</a:t>
                      </a:r>
                      <a:r>
                        <a:rPr sz="500" kern="0" spc="-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/</a:t>
                      </a:r>
                      <a:r>
                        <a:rPr lang="en-US" sz="500" kern="0" spc="-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</a:t>
                      </a:r>
                      <a:r>
                        <a:rPr sz="500" kern="0" spc="-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frame)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885825" algn="l" rtl="0" eaLnBrk="0">
                        <a:lnSpc>
                          <a:spcPct val="86000"/>
                        </a:lnSpc>
                      </a:pPr>
                      <a:r>
                        <a:rPr sz="600" kern="0" spc="-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1.43</a:t>
                      </a:r>
                      <a:endParaRPr lang="en-US" altLang="en-US" sz="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612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200" dirty="0"/>
                    </a:p>
                    <a:p>
                      <a:pPr marL="16637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lang="en-US"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R</a:t>
                      </a:r>
                      <a:r>
                        <a:rPr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esolution (MP)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81343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600" kern="0" spc="-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3.2 binocular</a:t>
                      </a:r>
                      <a:endParaRPr sz="600" kern="0" spc="-10" dirty="0">
                        <a:solidFill>
                          <a:srgbClr val="030303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4000"/>
                        </a:lnSpc>
                      </a:pPr>
                      <a:endParaRPr lang="en-US" altLang="en-US" sz="100" dirty="0"/>
                    </a:p>
                    <a:p>
                      <a:pPr marL="16700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500" kern="0" spc="-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Operating distance range (mm)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806450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6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250~350</a:t>
                      </a:r>
                      <a:endParaRPr lang="en-US" altLang="en-US" sz="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en-US" altLang="en-US" sz="200" dirty="0"/>
                    </a:p>
                    <a:p>
                      <a:pPr marL="166370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lang="en-US"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N</a:t>
                      </a:r>
                      <a:r>
                        <a:rPr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ear field of view (FOV) (mm)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692150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600" kern="0" spc="-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220*135 @ 25</a:t>
                      </a:r>
                      <a:r>
                        <a:rPr sz="6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lang="en-US" altLang="en-US" sz="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6000"/>
                        </a:lnSpc>
                      </a:pPr>
                      <a:endParaRPr lang="en-US" altLang="en-US" sz="200" dirty="0"/>
                    </a:p>
                    <a:p>
                      <a:pPr marL="165735" algn="l" rtl="0" eaLnBrk="0">
                        <a:lnSpc>
                          <a:spcPct val="99000"/>
                        </a:lnSpc>
                        <a:buClrTx/>
                        <a:buSzTx/>
                        <a:buFontTx/>
                      </a:pPr>
                      <a:r>
                        <a:rPr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Far </a:t>
                      </a:r>
                      <a:r>
                        <a:rPr lang="en-US"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field of</a:t>
                      </a:r>
                      <a:r>
                        <a:rPr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view (FOV) (mm</a:t>
                      </a:r>
                      <a:r>
                        <a:rPr lang="en-US"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)</a:t>
                      </a:r>
                      <a:endParaRPr lang="en-US" sz="500" kern="0" spc="-30" dirty="0">
                        <a:solidFill>
                          <a:srgbClr val="030303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692150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600" kern="0" spc="-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289*186 @ 3</a:t>
                      </a:r>
                      <a:r>
                        <a:rPr sz="6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50</a:t>
                      </a:r>
                      <a:endParaRPr lang="en-US" altLang="en-US" sz="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612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300" dirty="0"/>
                    </a:p>
                    <a:p>
                      <a:pPr marL="16383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lang="en-US"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XY directional resolution (mm</a:t>
                      </a:r>
                      <a:r>
                        <a:rPr sz="600" kern="0" spc="-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)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787400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6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0.11~0.15</a:t>
                      </a:r>
                      <a:endParaRPr lang="en-US" altLang="en-US" sz="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lang="en-US" altLang="en-US" sz="200" dirty="0"/>
                    </a:p>
                    <a:p>
                      <a:pPr marL="16637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500" kern="0" spc="-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Z-axis single-point repetition accuracy (mm)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744220" algn="l" rtl="0" eaLnBrk="0">
                        <a:lnSpc>
                          <a:spcPct val="86000"/>
                        </a:lnSpc>
                      </a:pPr>
                      <a:r>
                        <a:rPr sz="600" kern="0" spc="-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0.012~0.0</a:t>
                      </a:r>
                      <a:r>
                        <a:rPr sz="6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</a:t>
                      </a:r>
                      <a:endParaRPr lang="en-US" altLang="en-US" sz="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300" dirty="0"/>
                    </a:p>
                    <a:p>
                      <a:pPr marL="16637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500" kern="0" spc="-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Repeat accuracy of the Z-axis region (mm)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701675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600" kern="0" spc="-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0.0004~0.001</a:t>
                      </a:r>
                      <a:r>
                        <a:rPr sz="6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lang="en-US" altLang="en-US" sz="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612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300" dirty="0"/>
                    </a:p>
                    <a:p>
                      <a:pPr marL="16764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lang="en-US" sz="500" kern="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i</a:t>
                      </a:r>
                      <a:r>
                        <a:rPr sz="500" kern="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lluminant</a:t>
                      </a:r>
                      <a:r>
                        <a:rPr lang="en-US" sz="500" kern="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source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804545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6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RGB</a:t>
                      </a:r>
                      <a:r>
                        <a:rPr sz="600" kern="0" spc="7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6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LED</a:t>
                      </a:r>
                      <a:endParaRPr lang="en-US" altLang="en-US" sz="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300" dirty="0"/>
                    </a:p>
                    <a:p>
                      <a:pPr marL="16637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lang="en-US" sz="500" kern="0" spc="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C</a:t>
                      </a:r>
                      <a:r>
                        <a:rPr sz="500" kern="0" spc="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ommunication interface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73723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500" kern="0" spc="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Gigabit Ethernet</a:t>
                      </a:r>
                      <a:endParaRPr lang="en-US" altLang="en-US" sz="5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612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300" dirty="0"/>
                    </a:p>
                    <a:p>
                      <a:pPr marL="165100" algn="l" rtl="0" eaLnBrk="0">
                        <a:lnSpc>
                          <a:spcPct val="97000"/>
                        </a:lnSpc>
                      </a:pPr>
                      <a:r>
                        <a:rPr sz="500" kern="0" spc="-4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scanner weight (kg)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89979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lang="en-US" altLang="en-US" sz="5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1.6</a:t>
                      </a:r>
                      <a:endParaRPr lang="en-US" altLang="en-US" sz="5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8000"/>
                        </a:lnSpc>
                      </a:pPr>
                      <a:endParaRPr lang="en-US" altLang="en-US" sz="200" dirty="0"/>
                    </a:p>
                    <a:p>
                      <a:pPr marL="16510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scanner size (mm)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74930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600" kern="0" spc="-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250*135*57</a:t>
                      </a:r>
                      <a:endParaRPr lang="en-US" altLang="en-US" sz="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612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300" dirty="0"/>
                    </a:p>
                    <a:p>
                      <a:pPr marL="167005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500" kern="0" spc="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Operating voltage / current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72453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6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DC 24V/3.75</a:t>
                      </a:r>
                      <a:r>
                        <a:rPr sz="600" kern="0" spc="-4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</a:t>
                      </a:r>
                      <a:endParaRPr lang="en-US" altLang="en-US" sz="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606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lang="en-US" altLang="en-US" sz="200" dirty="0"/>
                    </a:p>
                    <a:p>
                      <a:pPr marL="16954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lang="en-US" sz="500" kern="0" spc="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L</a:t>
                      </a:r>
                      <a:r>
                        <a:rPr sz="500" kern="0" spc="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evels of protection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882650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600" kern="0" spc="-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IP65</a:t>
                      </a:r>
                      <a:endParaRPr lang="en-US" altLang="en-US" sz="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606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200" dirty="0"/>
                    </a:p>
                    <a:p>
                      <a:pPr marL="167005" algn="l" rtl="0" eaLnBrk="0">
                        <a:lnSpc>
                          <a:spcPct val="99000"/>
                        </a:lnSpc>
                      </a:pPr>
                      <a:r>
                        <a:rPr sz="500" kern="0" spc="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Operating temperature (°C)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8000"/>
                        </a:lnSpc>
                      </a:pPr>
                      <a:endParaRPr lang="en-US" altLang="en-US" sz="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885825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500" kern="0" spc="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0~45</a:t>
                      </a:r>
                      <a:endParaRPr lang="en-US" altLang="en-US" sz="5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200" dirty="0"/>
                    </a:p>
                    <a:p>
                      <a:pPr marL="167005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lang="en-US"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O</a:t>
                      </a:r>
                      <a:r>
                        <a:rPr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perating</a:t>
                      </a:r>
                      <a:r>
                        <a:rPr lang="en-US"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</a:t>
                      </a:r>
                      <a:r>
                        <a:rPr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Humidity (% RH)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669290" algn="l" rtl="0" eaLnBrk="0">
                        <a:lnSpc>
                          <a:spcPct val="90000"/>
                        </a:lnSpc>
                      </a:pPr>
                      <a:r>
                        <a:rPr sz="500" kern="0" spc="-4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20~80 (no condensation)</a:t>
                      </a:r>
                      <a:endParaRPr lang="en-US" altLang="en-US" sz="5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6383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4000"/>
                        </a:lnSpc>
                      </a:pPr>
                      <a:endParaRPr lang="en-US" altLang="en-US" sz="200" dirty="0"/>
                    </a:p>
                    <a:p>
                      <a:pPr marL="164465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lang="en-US" sz="500" kern="0" spc="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S</a:t>
                      </a:r>
                      <a:r>
                        <a:rPr sz="500" kern="0" spc="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tandard fitting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22161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</a:pPr>
                      <a:r>
                        <a:rPr lang="en-US" sz="500" kern="0" spc="-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p</a:t>
                      </a:r>
                      <a:r>
                        <a:rPr sz="500" kern="0" spc="-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ower supply adapter, power supply cord, data cable</a:t>
                      </a:r>
                      <a:endParaRPr lang="en-US" altLang="en-US" sz="5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7000"/>
                        </a:lnSpc>
                      </a:pPr>
                      <a:endParaRPr lang="en-US" altLang="en-US" sz="200" dirty="0"/>
                    </a:p>
                    <a:p>
                      <a:pPr marL="16573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500" kern="0" spc="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Whether the third-party development is supported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2000"/>
                        </a:lnSpc>
                      </a:pPr>
                      <a:endParaRPr lang="en-US" altLang="en-US" sz="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92392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lang="en-US" sz="500" kern="0" spc="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yes</a:t>
                      </a:r>
                      <a:endParaRPr lang="en-US" sz="500" kern="0" spc="10" dirty="0">
                        <a:solidFill>
                          <a:srgbClr val="030303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644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200" dirty="0"/>
                    </a:p>
                    <a:p>
                      <a:pPr marL="16573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</a:pPr>
                      <a:r>
                        <a:rPr sz="500" kern="0" spc="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Supported development language</a:t>
                      </a:r>
                      <a:endParaRPr sz="500" kern="0" spc="20" dirty="0">
                        <a:solidFill>
                          <a:srgbClr val="030303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65722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6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C/C++/C#/Python</a:t>
                      </a:r>
                      <a:endParaRPr lang="en-US" altLang="en-US" sz="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5493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200" dirty="0"/>
                    </a:p>
                    <a:p>
                      <a:pPr marL="165735" algn="l" rtl="0" eaLnBrk="0">
                        <a:lnSpc>
                          <a:spcPct val="90000"/>
                        </a:lnSpc>
                      </a:pPr>
                      <a:r>
                        <a:rPr sz="500" kern="0" spc="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Supported development platform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698500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600" kern="0" spc="-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Linux/Windows</a:t>
                      </a:r>
                      <a:endParaRPr lang="en-US" altLang="en-US" sz="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54939">
                <a:tc>
                  <a:txBody>
                    <a:bodyPr/>
                    <a:lstStyle/>
                    <a:p>
                      <a:pPr marL="16573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</a:pPr>
                      <a:r>
                        <a:rPr sz="500" kern="0" spc="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Adapt to the third-party software library</a:t>
                      </a:r>
                      <a:endParaRPr sz="500" kern="0" spc="20" dirty="0">
                        <a:solidFill>
                          <a:srgbClr val="030303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5000"/>
                        </a:lnSpc>
                      </a:pPr>
                      <a:endParaRPr lang="en-US" altLang="en-US" sz="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25781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600" kern="0" spc="-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Halcon/OpenCV/Open3D</a:t>
                      </a:r>
                      <a:r>
                        <a:rPr sz="600" kern="0" spc="-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/PCL/VisionPro</a:t>
                      </a:r>
                      <a:endParaRPr lang="en-US" altLang="en-US" sz="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</a:tbl>
          </a:graphicData>
        </a:graphic>
      </p:graphicFrame>
      <p:pic>
        <p:nvPicPr>
          <p:cNvPr id="1896" name="picture 18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07436" y="5742787"/>
            <a:ext cx="1821984" cy="2974167"/>
          </a:xfrm>
          <a:prstGeom prst="rect">
            <a:avLst/>
          </a:prstGeom>
        </p:spPr>
      </p:pic>
      <p:pic>
        <p:nvPicPr>
          <p:cNvPr id="1898" name="picture 18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93280" y="3179026"/>
            <a:ext cx="2118512" cy="1010716"/>
          </a:xfrm>
          <a:prstGeom prst="rect">
            <a:avLst/>
          </a:prstGeom>
        </p:spPr>
      </p:pic>
      <p:pic>
        <p:nvPicPr>
          <p:cNvPr id="1900" name="picture 19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951361" y="3180321"/>
            <a:ext cx="2118537" cy="1010704"/>
          </a:xfrm>
          <a:prstGeom prst="rect">
            <a:avLst/>
          </a:prstGeom>
        </p:spPr>
      </p:pic>
      <p:pic>
        <p:nvPicPr>
          <p:cNvPr id="1902" name="picture 19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722334" y="3180321"/>
            <a:ext cx="2118525" cy="1010704"/>
          </a:xfrm>
          <a:prstGeom prst="rect">
            <a:avLst/>
          </a:prstGeom>
        </p:spPr>
      </p:pic>
      <p:sp>
        <p:nvSpPr>
          <p:cNvPr id="1904" name="textbox 1904"/>
          <p:cNvSpPr/>
          <p:nvPr/>
        </p:nvSpPr>
        <p:spPr>
          <a:xfrm>
            <a:off x="0" y="423373"/>
            <a:ext cx="5734050" cy="296545"/>
          </a:xfrm>
          <a:prstGeom prst="rect">
            <a:avLst/>
          </a:prstGeom>
          <a:solidFill>
            <a:srgbClr val="EE1C28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lang="en-US" altLang="en-US" sz="500" dirty="0"/>
          </a:p>
          <a:p>
            <a:pPr marL="427990" algn="l" rtl="0" eaLnBrk="0">
              <a:lnSpc>
                <a:spcPct val="87000"/>
              </a:lnSpc>
              <a:spcBef>
                <a:spcPts val="5"/>
              </a:spcBef>
            </a:pP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Professional </a:t>
            </a:r>
            <a:r>
              <a:rPr lang="en-US" sz="12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3D area scanner built for craftsmanship</a:t>
            </a:r>
            <a:endParaRPr lang="en-US" altLang="en-US" sz="1200" dirty="0"/>
          </a:p>
        </p:txBody>
      </p:sp>
      <p:sp>
        <p:nvSpPr>
          <p:cNvPr id="1906" name="textbox 1906"/>
          <p:cNvSpPr/>
          <p:nvPr/>
        </p:nvSpPr>
        <p:spPr>
          <a:xfrm>
            <a:off x="2744882" y="1576830"/>
            <a:ext cx="2060575" cy="6616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4000"/>
              </a:lnSpc>
            </a:pPr>
            <a:endParaRPr lang="en-US" altLang="en-US" sz="300" dirty="0"/>
          </a:p>
          <a:p>
            <a:pPr marL="259715" algn="l" rtl="0" eaLnBrk="0">
              <a:lnSpc>
                <a:spcPct val="89000"/>
              </a:lnSpc>
              <a:spcBef>
                <a:spcPts val="0"/>
              </a:spcBef>
              <a:tabLst>
                <a:tab pos="382270" algn="l"/>
              </a:tabLst>
            </a:pPr>
            <a:r>
              <a:rPr sz="1400" kern="0" spc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en-US" sz="1200" b="1" kern="0" spc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</a:t>
            </a:r>
            <a:r>
              <a:rPr sz="1200" b="1" kern="0" spc="10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table and reliable</a:t>
            </a:r>
            <a:endParaRPr sz="1200" b="1" kern="0" spc="10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92430" algn="l" rtl="0" eaLnBrk="0">
              <a:lnSpc>
                <a:spcPct val="109000"/>
              </a:lnSpc>
              <a:spcBef>
                <a:spcPts val="0"/>
              </a:spcBef>
            </a:pPr>
            <a:endParaRPr sz="400" kern="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92430" algn="l" rtl="0" eaLnBrk="0">
              <a:lnSpc>
                <a:spcPct val="109000"/>
              </a:lnSpc>
              <a:spcBef>
                <a:spcPts val="0"/>
              </a:spcBef>
            </a:pPr>
            <a:r>
              <a:rPr sz="8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IP65 rated and tested for stable operation in harsh environments.</a:t>
            </a:r>
            <a:endParaRPr sz="800" kern="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908" name="picture 19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2757582" y="1589530"/>
            <a:ext cx="247370" cy="246735"/>
          </a:xfrm>
          <a:prstGeom prst="rect">
            <a:avLst/>
          </a:prstGeom>
        </p:spPr>
      </p:pic>
      <p:sp>
        <p:nvSpPr>
          <p:cNvPr id="1910" name="textbox 1910"/>
          <p:cNvSpPr/>
          <p:nvPr/>
        </p:nvSpPr>
        <p:spPr>
          <a:xfrm>
            <a:off x="5094605" y="1581150"/>
            <a:ext cx="2152015" cy="6565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40000"/>
              </a:lnSpc>
            </a:pPr>
            <a:endParaRPr lang="en-US" altLang="en-US" sz="200" dirty="0"/>
          </a:p>
          <a:p>
            <a:pPr marL="257810" algn="l" rtl="0" eaLnBrk="0">
              <a:lnSpc>
                <a:spcPct val="89000"/>
              </a:lnSpc>
              <a:spcBef>
                <a:spcPts val="0"/>
              </a:spcBef>
              <a:tabLst>
                <a:tab pos="375920" algn="l"/>
              </a:tabLst>
            </a:pPr>
            <a:r>
              <a:rPr sz="1200" kern="0" spc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200" b="1" kern="0" spc="11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Anti ambient light </a:t>
            </a:r>
            <a:endParaRPr sz="1200" b="1" kern="0" spc="11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6000"/>
              </a:lnSpc>
            </a:pPr>
            <a:endParaRPr lang="en-US" altLang="en-US" sz="100" dirty="0"/>
          </a:p>
          <a:p>
            <a:pPr marL="376555" indent="11430" algn="l" rtl="0" eaLnBrk="0">
              <a:lnSpc>
                <a:spcPct val="109000"/>
              </a:lnSpc>
            </a:pPr>
            <a:endParaRPr sz="400" kern="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76555" indent="11430" algn="l" rtl="0" eaLnBrk="0">
              <a:lnSpc>
                <a:spcPct val="109000"/>
              </a:lnSpc>
            </a:pPr>
            <a:r>
              <a:rPr sz="8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Self-developed dynamic streak structured light technology, exce</a:t>
            </a:r>
            <a:r>
              <a:rPr lang="en-US" sz="8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8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llent imaging effect on bright work</a:t>
            </a:r>
            <a:r>
              <a:rPr lang="en-US" sz="8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8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pieces.</a:t>
            </a:r>
            <a:endParaRPr sz="800" kern="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912" name="picture 19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107369" y="1594164"/>
            <a:ext cx="245162" cy="273488"/>
          </a:xfrm>
          <a:prstGeom prst="rect">
            <a:avLst/>
          </a:prstGeom>
        </p:spPr>
      </p:pic>
      <p:sp>
        <p:nvSpPr>
          <p:cNvPr id="1914" name="textbox 1914"/>
          <p:cNvSpPr/>
          <p:nvPr/>
        </p:nvSpPr>
        <p:spPr>
          <a:xfrm>
            <a:off x="796925" y="1616710"/>
            <a:ext cx="2018030" cy="6121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1200" b="1" kern="0" spc="15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Ultra-high precision</a:t>
            </a:r>
            <a:endParaRPr sz="1200" b="1" kern="0" spc="15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605" indent="10160" algn="l" rtl="0" eaLnBrk="0">
              <a:lnSpc>
                <a:spcPct val="119000"/>
              </a:lnSpc>
            </a:pPr>
            <a:endParaRPr sz="400" kern="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605" indent="10160" algn="l" rtl="0" eaLnBrk="0">
              <a:lnSpc>
                <a:spcPct val="119000"/>
              </a:lnSpc>
            </a:pPr>
            <a:r>
              <a:rPr sz="8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Self-developed machine vision high accuracy calibration algorithm, single point repeatability up to 0.012mm.</a:t>
            </a:r>
            <a:endParaRPr sz="800" kern="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916" name="picture 19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6431811" y="9304552"/>
            <a:ext cx="698836" cy="698835"/>
          </a:xfrm>
          <a:prstGeom prst="rect">
            <a:avLst/>
          </a:prstGeom>
        </p:spPr>
      </p:pic>
      <p:grpSp>
        <p:nvGrpSpPr>
          <p:cNvPr id="60" name="group 60"/>
          <p:cNvGrpSpPr/>
          <p:nvPr/>
        </p:nvGrpSpPr>
        <p:grpSpPr>
          <a:xfrm rot="21600000">
            <a:off x="369544" y="1126530"/>
            <a:ext cx="1316493" cy="363220"/>
            <a:chOff x="-68580" y="0"/>
            <a:chExt cx="1316493" cy="363220"/>
          </a:xfrm>
        </p:grpSpPr>
        <p:pic>
          <p:nvPicPr>
            <p:cNvPr id="1918" name="picture 19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600000">
              <a:off x="0" y="0"/>
              <a:ext cx="1247913" cy="295923"/>
            </a:xfrm>
            <a:prstGeom prst="rect">
              <a:avLst/>
            </a:prstGeom>
          </p:spPr>
        </p:pic>
        <p:sp>
          <p:nvSpPr>
            <p:cNvPr id="1920" name="textbox 1920"/>
            <p:cNvSpPr/>
            <p:nvPr/>
          </p:nvSpPr>
          <p:spPr>
            <a:xfrm>
              <a:off x="-68580" y="22225"/>
              <a:ext cx="1273810" cy="34099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lang="en-US" altLang="en-US" sz="400" dirty="0"/>
            </a:p>
            <a:p>
              <a:pPr marL="172720" algn="l" rtl="0" eaLnBrk="0">
                <a:lnSpc>
                  <a:spcPct val="87000"/>
                </a:lnSpc>
                <a:spcBef>
                  <a:spcPts val="5"/>
                </a:spcBef>
              </a:pPr>
              <a:r>
                <a:rPr lang="en-US" sz="800" kern="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C</a:t>
              </a:r>
              <a:r>
                <a:rPr sz="800" kern="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ore </a:t>
              </a:r>
              <a:r>
                <a:rPr lang="en-US" sz="800" kern="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A</a:t>
              </a:r>
              <a:r>
                <a:rPr sz="800" kern="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dvantage</a:t>
              </a:r>
              <a:r>
                <a:rPr lang="en-US" sz="800" kern="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s</a:t>
              </a:r>
              <a:endParaRPr lang="en-US" altLang="en-US" sz="1500" dirty="0"/>
            </a:p>
          </p:txBody>
        </p:sp>
      </p:grpSp>
      <p:grpSp>
        <p:nvGrpSpPr>
          <p:cNvPr id="62" name="group 62"/>
          <p:cNvGrpSpPr/>
          <p:nvPr/>
        </p:nvGrpSpPr>
        <p:grpSpPr>
          <a:xfrm rot="21600000">
            <a:off x="334619" y="2701231"/>
            <a:ext cx="1351418" cy="363854"/>
            <a:chOff x="-103505" y="0"/>
            <a:chExt cx="1351418" cy="363854"/>
          </a:xfrm>
        </p:grpSpPr>
        <p:pic>
          <p:nvPicPr>
            <p:cNvPr id="1922" name="picture 192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1600000">
              <a:off x="0" y="0"/>
              <a:ext cx="1247913" cy="295923"/>
            </a:xfrm>
            <a:prstGeom prst="rect">
              <a:avLst/>
            </a:prstGeom>
          </p:spPr>
        </p:pic>
        <p:sp>
          <p:nvSpPr>
            <p:cNvPr id="1924" name="textbox 1924"/>
            <p:cNvSpPr/>
            <p:nvPr/>
          </p:nvSpPr>
          <p:spPr>
            <a:xfrm>
              <a:off x="-103505" y="22225"/>
              <a:ext cx="1273810" cy="34162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</a:pPr>
              <a:endParaRPr lang="en-US" altLang="en-US" sz="400" dirty="0"/>
            </a:p>
            <a:p>
              <a:pPr marL="177165" algn="l" rtl="0" eaLnBrk="0">
                <a:lnSpc>
                  <a:spcPct val="87000"/>
                </a:lnSpc>
                <a:spcBef>
                  <a:spcPts val="0"/>
                </a:spcBef>
              </a:pPr>
              <a:r>
                <a:rPr sz="800" kern="0" spc="5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Point cloud display</a:t>
              </a:r>
              <a:endParaRPr lang="en-US" altLang="en-US" sz="1500" dirty="0"/>
            </a:p>
          </p:txBody>
        </p:sp>
      </p:grpSp>
      <p:pic>
        <p:nvPicPr>
          <p:cNvPr id="1926" name="picture 19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275285" y="5188579"/>
            <a:ext cx="672804" cy="456538"/>
          </a:xfrm>
          <a:prstGeom prst="rect">
            <a:avLst/>
          </a:prstGeom>
        </p:spPr>
      </p:pic>
      <p:pic>
        <p:nvPicPr>
          <p:cNvPr id="1928" name="picture 19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858917" y="7538732"/>
            <a:ext cx="521361" cy="425738"/>
          </a:xfrm>
          <a:prstGeom prst="rect">
            <a:avLst/>
          </a:prstGeom>
        </p:spPr>
      </p:pic>
      <p:sp>
        <p:nvSpPr>
          <p:cNvPr id="1930" name="textbox 1930"/>
          <p:cNvSpPr/>
          <p:nvPr/>
        </p:nvSpPr>
        <p:spPr>
          <a:xfrm>
            <a:off x="4304872" y="9599518"/>
            <a:ext cx="1637029" cy="1600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66000"/>
              </a:lnSpc>
            </a:pPr>
            <a:endParaRPr lang="en-US" altLang="en-US" sz="100" dirty="0"/>
          </a:p>
          <a:p>
            <a:pPr marL="142875" algn="l" rtl="0" eaLnBrk="0">
              <a:lnSpc>
                <a:spcPct val="66000"/>
              </a:lnSpc>
              <a:tabLst>
                <a:tab pos="243840" algn="l"/>
              </a:tabLst>
            </a:pPr>
            <a:r>
              <a:rPr sz="10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1000" kern="0" spc="14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sales@rvbus</a:t>
            </a:r>
            <a:r>
              <a:rPr sz="1000" kern="0" spc="1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t.com</a:t>
            </a:r>
            <a:endParaRPr lang="en-US" altLang="en-US" sz="1000" dirty="0"/>
          </a:p>
        </p:txBody>
      </p:sp>
      <p:pic>
        <p:nvPicPr>
          <p:cNvPr id="1932" name="picture 19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4317572" y="9612218"/>
            <a:ext cx="130530" cy="130517"/>
          </a:xfrm>
          <a:prstGeom prst="rect">
            <a:avLst/>
          </a:prstGeom>
        </p:spPr>
      </p:pic>
      <p:sp>
        <p:nvSpPr>
          <p:cNvPr id="1934" name="textbox 1934"/>
          <p:cNvSpPr/>
          <p:nvPr/>
        </p:nvSpPr>
        <p:spPr>
          <a:xfrm>
            <a:off x="423595" y="9599518"/>
            <a:ext cx="1635125" cy="1854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79000"/>
              </a:lnSpc>
            </a:pPr>
            <a:endParaRPr lang="en-US" altLang="en-US" sz="100" dirty="0"/>
          </a:p>
          <a:p>
            <a:pPr marL="142875" algn="l" rtl="0" eaLnBrk="0">
              <a:lnSpc>
                <a:spcPct val="81000"/>
              </a:lnSpc>
              <a:tabLst>
                <a:tab pos="238125" algn="l"/>
              </a:tabLst>
            </a:pPr>
            <a:r>
              <a:rPr sz="10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1000" kern="0" spc="14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www.rvbust.com</a:t>
            </a:r>
            <a:endParaRPr lang="en-US" altLang="en-US" sz="1000" dirty="0"/>
          </a:p>
        </p:txBody>
      </p:sp>
      <p:pic>
        <p:nvPicPr>
          <p:cNvPr id="1936" name="picture 193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436295" y="9612218"/>
            <a:ext cx="130530" cy="130517"/>
          </a:xfrm>
          <a:prstGeom prst="rect">
            <a:avLst/>
          </a:prstGeom>
        </p:spPr>
      </p:pic>
      <p:sp>
        <p:nvSpPr>
          <p:cNvPr id="1938" name="textbox 1938"/>
          <p:cNvSpPr/>
          <p:nvPr/>
        </p:nvSpPr>
        <p:spPr>
          <a:xfrm>
            <a:off x="2473566" y="9599518"/>
            <a:ext cx="1392555" cy="1854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lang="en-US" altLang="en-US" sz="200" dirty="0"/>
          </a:p>
          <a:p>
            <a:pPr marL="142875" algn="l" rtl="0" eaLnBrk="0">
              <a:lnSpc>
                <a:spcPct val="81000"/>
              </a:lnSpc>
              <a:tabLst>
                <a:tab pos="239395" algn="l"/>
              </a:tabLst>
            </a:pPr>
            <a:r>
              <a:rPr sz="10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1000" kern="0" spc="1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400</a:t>
            </a:r>
            <a:r>
              <a:rPr sz="1000" kern="0" spc="7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000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0419</a:t>
            </a:r>
            <a:r>
              <a:rPr sz="10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000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900</a:t>
            </a:r>
            <a:endParaRPr lang="en-US" altLang="en-US" sz="1000" dirty="0"/>
          </a:p>
        </p:txBody>
      </p:sp>
      <p:pic>
        <p:nvPicPr>
          <p:cNvPr id="1940" name="picture 194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2486266" y="9612218"/>
            <a:ext cx="130530" cy="130517"/>
          </a:xfrm>
          <a:prstGeom prst="rect">
            <a:avLst/>
          </a:prstGeom>
        </p:spPr>
      </p:pic>
      <p:sp>
        <p:nvSpPr>
          <p:cNvPr id="1944" name="textbox 1944"/>
          <p:cNvSpPr/>
          <p:nvPr/>
        </p:nvSpPr>
        <p:spPr>
          <a:xfrm>
            <a:off x="3197860" y="4288155"/>
            <a:ext cx="1355725" cy="1593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8000"/>
              </a:lnSpc>
            </a:pPr>
            <a:r>
              <a:rPr sz="1000" kern="0" spc="-20" dirty="0">
                <a:solidFill>
                  <a:srgbClr val="03030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Scratch detection</a:t>
            </a:r>
            <a:r>
              <a:rPr lang="en-US" sz="1000" kern="0" spc="-20" dirty="0">
                <a:solidFill>
                  <a:srgbClr val="03030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of metal parts</a:t>
            </a:r>
            <a:endParaRPr lang="en-US" sz="1000" kern="0" spc="-20" dirty="0">
              <a:solidFill>
                <a:srgbClr val="030303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88000"/>
              </a:lnSpc>
            </a:pPr>
            <a:r>
              <a:rPr lang="en-US" sz="1000" kern="0" spc="-20" dirty="0">
                <a:solidFill>
                  <a:srgbClr val="03030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point cloud</a:t>
            </a:r>
            <a:endParaRPr lang="en-US" sz="1000" kern="0" spc="-20" dirty="0">
              <a:solidFill>
                <a:srgbClr val="030303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46" name="textbox 1946"/>
          <p:cNvSpPr/>
          <p:nvPr/>
        </p:nvSpPr>
        <p:spPr>
          <a:xfrm>
            <a:off x="875030" y="4288790"/>
            <a:ext cx="1795780" cy="1587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7000"/>
              </a:lnSpc>
            </a:pPr>
            <a:r>
              <a:rPr sz="1000" kern="0" spc="-20" dirty="0">
                <a:solidFill>
                  <a:srgbClr val="03030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glue ring inspection of structural parts</a:t>
            </a:r>
            <a:endParaRPr sz="1000" kern="0" spc="-20" dirty="0">
              <a:solidFill>
                <a:srgbClr val="030303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87000"/>
              </a:lnSpc>
            </a:pPr>
            <a:r>
              <a:rPr lang="en-US" sz="1000" kern="0" spc="-20" dirty="0">
                <a:solidFill>
                  <a:srgbClr val="03030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point cloud</a:t>
            </a:r>
            <a:endParaRPr lang="en-US" sz="1000" kern="0" spc="-20" dirty="0">
              <a:solidFill>
                <a:srgbClr val="030303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48" name="textbox 1948"/>
          <p:cNvSpPr/>
          <p:nvPr/>
        </p:nvSpPr>
        <p:spPr>
          <a:xfrm>
            <a:off x="5468620" y="4289425"/>
            <a:ext cx="1375410" cy="1581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7000"/>
              </a:lnSpc>
            </a:pPr>
            <a:r>
              <a:rPr sz="1000" kern="0" spc="-20" dirty="0">
                <a:solidFill>
                  <a:srgbClr val="03030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notch inspection of structural components</a:t>
            </a:r>
            <a:endParaRPr sz="1000" kern="0" spc="-20" dirty="0">
              <a:solidFill>
                <a:srgbClr val="030303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87000"/>
              </a:lnSpc>
            </a:pPr>
            <a:r>
              <a:rPr lang="en-US" sz="1000" kern="0" spc="-20" dirty="0">
                <a:solidFill>
                  <a:srgbClr val="03030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point cloud</a:t>
            </a:r>
            <a:endParaRPr lang="en-US" sz="1000" kern="0" spc="-20" dirty="0">
              <a:solidFill>
                <a:srgbClr val="030303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54" name="textbox 1954"/>
          <p:cNvSpPr/>
          <p:nvPr/>
        </p:nvSpPr>
        <p:spPr>
          <a:xfrm rot="20760000">
            <a:off x="1780112" y="8562262"/>
            <a:ext cx="433705" cy="1384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200" dirty="0"/>
          </a:p>
          <a:p>
            <a:pPr marL="12700" algn="l" rtl="0" eaLnBrk="0">
              <a:lnSpc>
                <a:spcPct val="87000"/>
              </a:lnSpc>
              <a:spcBef>
                <a:spcPts val="0"/>
              </a:spcBef>
            </a:pPr>
            <a:r>
              <a:rPr sz="700" i="1" kern="0" spc="170" dirty="0">
                <a:solidFill>
                  <a:srgbClr val="03030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289mm</a:t>
            </a:r>
            <a:endParaRPr lang="en-US" altLang="en-US" sz="700" dirty="0"/>
          </a:p>
        </p:txBody>
      </p:sp>
      <p:sp>
        <p:nvSpPr>
          <p:cNvPr id="1956" name="textbox 1956"/>
          <p:cNvSpPr/>
          <p:nvPr/>
        </p:nvSpPr>
        <p:spPr>
          <a:xfrm rot="20760000">
            <a:off x="1612576" y="7860889"/>
            <a:ext cx="434340" cy="1416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lang="en-US" altLang="en-US" sz="200" dirty="0"/>
          </a:p>
          <a:p>
            <a:pPr marL="12700" algn="l" rtl="0" eaLnBrk="0">
              <a:lnSpc>
                <a:spcPct val="90000"/>
              </a:lnSpc>
              <a:spcBef>
                <a:spcPts val="0"/>
              </a:spcBef>
            </a:pPr>
            <a:r>
              <a:rPr sz="700" i="1" kern="0" spc="170" dirty="0">
                <a:solidFill>
                  <a:srgbClr val="03030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220mm</a:t>
            </a:r>
            <a:endParaRPr lang="en-US" altLang="en-US" sz="700" dirty="0"/>
          </a:p>
        </p:txBody>
      </p:sp>
      <p:pic>
        <p:nvPicPr>
          <p:cNvPr id="1958" name="picture 195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446220" y="1590588"/>
            <a:ext cx="240210" cy="246100"/>
          </a:xfrm>
          <a:prstGeom prst="rect">
            <a:avLst/>
          </a:prstGeom>
        </p:spPr>
      </p:pic>
      <p:sp>
        <p:nvSpPr>
          <p:cNvPr id="1960" name="textbox 1960"/>
          <p:cNvSpPr/>
          <p:nvPr/>
        </p:nvSpPr>
        <p:spPr>
          <a:xfrm rot="2580000">
            <a:off x="907261" y="7768897"/>
            <a:ext cx="337184" cy="1485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7000"/>
              </a:lnSpc>
            </a:pPr>
            <a:endParaRPr lang="en-US" altLang="en-US" sz="200" dirty="0"/>
          </a:p>
          <a:p>
            <a:pPr marL="12700" algn="l" rtl="0" eaLnBrk="0">
              <a:lnSpc>
                <a:spcPct val="82000"/>
              </a:lnSpc>
              <a:spcBef>
                <a:spcPts val="0"/>
              </a:spcBef>
            </a:pPr>
            <a:r>
              <a:rPr sz="800" kern="0" spc="-40" dirty="0">
                <a:solidFill>
                  <a:srgbClr val="03030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135mm</a:t>
            </a:r>
            <a:endParaRPr lang="en-US" altLang="en-US" sz="800" dirty="0"/>
          </a:p>
        </p:txBody>
      </p:sp>
      <p:sp>
        <p:nvSpPr>
          <p:cNvPr id="1962" name="textbox 1962"/>
          <p:cNvSpPr/>
          <p:nvPr/>
        </p:nvSpPr>
        <p:spPr>
          <a:xfrm rot="3180000">
            <a:off x="707793" y="8375544"/>
            <a:ext cx="344170" cy="1447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endParaRPr lang="en-US" altLang="en-US" sz="200" dirty="0"/>
          </a:p>
          <a:p>
            <a:pPr marL="12700" algn="l" rtl="0" eaLnBrk="0">
              <a:lnSpc>
                <a:spcPct val="78000"/>
              </a:lnSpc>
              <a:spcBef>
                <a:spcPts val="0"/>
              </a:spcBef>
            </a:pPr>
            <a:r>
              <a:rPr sz="800" kern="0" spc="-30" dirty="0">
                <a:solidFill>
                  <a:srgbClr val="03030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186mm</a:t>
            </a:r>
            <a:endParaRPr lang="en-US" altLang="en-US" sz="800" dirty="0"/>
          </a:p>
        </p:txBody>
      </p:sp>
      <p:pic>
        <p:nvPicPr>
          <p:cNvPr id="1964" name="picture 196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2367782" y="5754182"/>
            <a:ext cx="27304" cy="1975923"/>
          </a:xfrm>
          <a:prstGeom prst="rect">
            <a:avLst/>
          </a:prstGeom>
        </p:spPr>
      </p:pic>
      <p:pic>
        <p:nvPicPr>
          <p:cNvPr id="1966" name="picture 196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436561" y="9192869"/>
            <a:ext cx="6694094" cy="6350"/>
          </a:xfrm>
          <a:prstGeom prst="rect">
            <a:avLst/>
          </a:prstGeom>
        </p:spPr>
      </p:pic>
      <p:sp>
        <p:nvSpPr>
          <p:cNvPr id="1968" name="textbox 1968"/>
          <p:cNvSpPr/>
          <p:nvPr/>
        </p:nvSpPr>
        <p:spPr>
          <a:xfrm>
            <a:off x="2614214" y="7045162"/>
            <a:ext cx="412115" cy="1295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5000"/>
              </a:lnSpc>
            </a:pPr>
            <a:r>
              <a:rPr sz="800" kern="0" spc="110" dirty="0">
                <a:solidFill>
                  <a:srgbClr val="03030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350</a:t>
            </a:r>
            <a:r>
              <a:rPr sz="800" kern="0" spc="0" dirty="0">
                <a:solidFill>
                  <a:srgbClr val="03030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mm</a:t>
            </a:r>
            <a:endParaRPr lang="en-US" altLang="en-US" sz="800" dirty="0"/>
          </a:p>
        </p:txBody>
      </p:sp>
      <p:sp>
        <p:nvSpPr>
          <p:cNvPr id="1970" name="textbox 1970"/>
          <p:cNvSpPr/>
          <p:nvPr/>
        </p:nvSpPr>
        <p:spPr>
          <a:xfrm>
            <a:off x="2421912" y="6503717"/>
            <a:ext cx="410844" cy="1295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5000"/>
              </a:lnSpc>
            </a:pPr>
            <a:r>
              <a:rPr sz="800" kern="0" spc="110" dirty="0">
                <a:solidFill>
                  <a:srgbClr val="03030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250</a:t>
            </a:r>
            <a:r>
              <a:rPr sz="800" kern="0" spc="0" dirty="0">
                <a:solidFill>
                  <a:srgbClr val="03030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mm</a:t>
            </a:r>
            <a:endParaRPr lang="en-US" altLang="en-US" sz="800" dirty="0"/>
          </a:p>
        </p:txBody>
      </p:sp>
      <p:sp>
        <p:nvSpPr>
          <p:cNvPr id="1972" name="rect"/>
          <p:cNvSpPr/>
          <p:nvPr/>
        </p:nvSpPr>
        <p:spPr>
          <a:xfrm>
            <a:off x="2564325" y="5795825"/>
            <a:ext cx="4698" cy="2566746"/>
          </a:xfrm>
          <a:prstGeom prst="rect">
            <a:avLst/>
          </a:prstGeom>
          <a:solidFill>
            <a:srgbClr val="EE1D2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974" name="picture 197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2495184" y="8353257"/>
            <a:ext cx="85133" cy="100620"/>
          </a:xfrm>
          <a:prstGeom prst="rect">
            <a:avLst/>
          </a:prstGeom>
        </p:spPr>
      </p:pic>
      <p:pic>
        <p:nvPicPr>
          <p:cNvPr id="1976" name="picture 197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1595234" y="5715102"/>
            <a:ext cx="1010907" cy="6350"/>
          </a:xfrm>
          <a:prstGeom prst="rect">
            <a:avLst/>
          </a:prstGeom>
        </p:spPr>
      </p:pic>
      <p:pic>
        <p:nvPicPr>
          <p:cNvPr id="1978" name="picture 197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1600000">
            <a:off x="682779" y="8067971"/>
            <a:ext cx="42926" cy="47993"/>
          </a:xfrm>
          <a:prstGeom prst="rect">
            <a:avLst/>
          </a:prstGeom>
        </p:spPr>
      </p:pic>
      <p:pic>
        <p:nvPicPr>
          <p:cNvPr id="1980" name="picture 198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1600000">
            <a:off x="1183218" y="8679814"/>
            <a:ext cx="42925" cy="47993"/>
          </a:xfrm>
          <a:prstGeom prst="rect">
            <a:avLst/>
          </a:prstGeom>
        </p:spPr>
      </p:pic>
      <p:pic>
        <p:nvPicPr>
          <p:cNvPr id="1982" name="picture 198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21600000">
            <a:off x="2318030" y="7728398"/>
            <a:ext cx="52692" cy="26670"/>
          </a:xfrm>
          <a:prstGeom prst="rect">
            <a:avLst/>
          </a:prstGeom>
        </p:spPr>
      </p:pic>
      <p:pic>
        <p:nvPicPr>
          <p:cNvPr id="1984" name="picture 198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21600000">
            <a:off x="1236529" y="8699303"/>
            <a:ext cx="52679" cy="26644"/>
          </a:xfrm>
          <a:prstGeom prst="rect">
            <a:avLst/>
          </a:prstGeom>
        </p:spPr>
      </p:pic>
      <p:sp>
        <p:nvSpPr>
          <p:cNvPr id="1986" name="rect"/>
          <p:cNvSpPr/>
          <p:nvPr/>
        </p:nvSpPr>
        <p:spPr>
          <a:xfrm>
            <a:off x="2553025" y="5754182"/>
            <a:ext cx="27292" cy="50952"/>
          </a:xfrm>
          <a:prstGeom prst="rect">
            <a:avLst/>
          </a:prstGeom>
          <a:solidFill>
            <a:srgbClr val="EE1D2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988" name="picture 198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21600000">
            <a:off x="6079597" y="7645857"/>
            <a:ext cx="6350" cy="6350"/>
          </a:xfrm>
          <a:prstGeom prst="rect">
            <a:avLst/>
          </a:prstGeom>
        </p:spPr>
      </p:pic>
      <p:pic>
        <p:nvPicPr>
          <p:cNvPr id="10" name="图片 9" descr="如本科技英文LOGO"/>
          <p:cNvPicPr/>
          <p:nvPr>
            <p:custDataLst>
              <p:tags r:id="rId25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5789930" y="420370"/>
            <a:ext cx="1651000" cy="297180"/>
          </a:xfrm>
          <a:prstGeom prst="rect">
            <a:avLst/>
          </a:prstGeom>
        </p:spPr>
      </p:pic>
      <p:sp>
        <p:nvSpPr>
          <p:cNvPr id="11" name="textbox 10"/>
          <p:cNvSpPr/>
          <p:nvPr>
            <p:custDataLst>
              <p:tags r:id="rId27"/>
            </p:custDataLst>
          </p:nvPr>
        </p:nvSpPr>
        <p:spPr>
          <a:xfrm>
            <a:off x="6072505" y="647700"/>
            <a:ext cx="1376680" cy="10477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155"/>
              </a:lnSpc>
            </a:pPr>
            <a:r>
              <a:rPr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Intelligent </a:t>
            </a:r>
            <a:r>
              <a:rPr lang="en-US"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</a:t>
            </a:r>
            <a:r>
              <a:rPr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and-</a:t>
            </a:r>
            <a:r>
              <a:rPr lang="en-US"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</a:t>
            </a:r>
            <a:r>
              <a:rPr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ye </a:t>
            </a:r>
            <a:r>
              <a:rPr lang="en-US"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</a:t>
            </a:r>
            <a:r>
              <a:rPr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xpert</a:t>
            </a:r>
            <a:endParaRPr lang="en-US" altLang="en-US" sz="800" kern="0" spc="-10" dirty="0">
              <a:solidFill>
                <a:srgbClr val="251713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" name="rect"/>
          <p:cNvSpPr/>
          <p:nvPr/>
        </p:nvSpPr>
        <p:spPr>
          <a:xfrm>
            <a:off x="0" y="3458895"/>
            <a:ext cx="7559535" cy="6801104"/>
          </a:xfrm>
          <a:prstGeom prst="rect">
            <a:avLst/>
          </a:prstGeom>
          <a:solidFill>
            <a:srgbClr val="ECECE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92" name="textbox 1992"/>
          <p:cNvSpPr/>
          <p:nvPr/>
        </p:nvSpPr>
        <p:spPr>
          <a:xfrm>
            <a:off x="414312" y="678486"/>
            <a:ext cx="6731000" cy="18675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8415" indent="0" algn="l" rtl="0" eaLnBrk="0" fontAlgn="auto">
              <a:lnSpc>
                <a:spcPct val="90000"/>
              </a:lnSpc>
            </a:pPr>
            <a:r>
              <a:rPr sz="3600" b="1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RVC-P5330</a:t>
            </a:r>
            <a:r>
              <a:rPr sz="4800" b="1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sz="4800" b="1" kern="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8415" indent="0" algn="l" rtl="0" eaLnBrk="0" fontAlgn="auto">
              <a:lnSpc>
                <a:spcPct val="90000"/>
              </a:lnSpc>
            </a:pPr>
            <a:r>
              <a:rPr lang="en-US" sz="4000" b="1" kern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4000" b="1" kern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High Precision</a:t>
            </a:r>
            <a:r>
              <a:rPr sz="4800" b="1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sz="4800" b="1" kern="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8415" indent="0" algn="l" rtl="0" eaLnBrk="0" fontAlgn="auto">
              <a:lnSpc>
                <a:spcPct val="90000"/>
              </a:lnSpc>
            </a:pPr>
            <a:r>
              <a:rPr sz="36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3D </a:t>
            </a:r>
            <a:r>
              <a:rPr lang="en-US" sz="36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sz="36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rea </a:t>
            </a:r>
            <a:r>
              <a:rPr lang="en-US" sz="36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</a:t>
            </a:r>
            <a:r>
              <a:rPr sz="36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canner</a:t>
            </a:r>
            <a:endParaRPr sz="3600" kern="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6000"/>
              </a:lnSpc>
            </a:pPr>
            <a:endParaRPr lang="en-US" altLang="en-US" sz="200" dirty="0"/>
          </a:p>
          <a:p>
            <a:pPr marL="26670" indent="3175" algn="l" rtl="0" eaLnBrk="0">
              <a:lnSpc>
                <a:spcPct val="122000"/>
              </a:lnSpc>
              <a:spcBef>
                <a:spcPts val="0"/>
              </a:spcBef>
            </a:pPr>
            <a:endParaRPr sz="700" kern="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670" indent="3175" algn="l" rtl="0" eaLnBrk="0">
              <a:lnSpc>
                <a:spcPct val="122000"/>
              </a:lnSpc>
              <a:spcBef>
                <a:spcPts val="0"/>
              </a:spcBef>
            </a:pPr>
            <a:r>
              <a:rPr sz="10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RVC-P5330 high-precision 3D area scanner is suitable for assembling, gluing, grinding, welding and other high-precision visual positioning guidance scenes, also used for detecting surface defects, structural dimen</a:t>
            </a:r>
            <a:r>
              <a:rPr lang="en-US" sz="10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10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sions and other high-precision inspection. It can output high-precision point clouds of all kinds of complex</a:t>
            </a:r>
            <a:r>
              <a:rPr lang="en-US" sz="10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workpieces, metals, plastics and other typical objects, to meet the needs of most industrial applications.</a:t>
            </a:r>
            <a:endParaRPr sz="1000" kern="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994" name="picture 19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665874" y="6183884"/>
            <a:ext cx="4172614" cy="1916060"/>
          </a:xfrm>
          <a:prstGeom prst="rect">
            <a:avLst/>
          </a:prstGeom>
        </p:spPr>
      </p:pic>
      <p:pic>
        <p:nvPicPr>
          <p:cNvPr id="1996" name="picture 19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32866" y="4302354"/>
            <a:ext cx="6488605" cy="854062"/>
          </a:xfrm>
          <a:prstGeom prst="rect">
            <a:avLst/>
          </a:prstGeom>
        </p:spPr>
      </p:pic>
      <p:sp>
        <p:nvSpPr>
          <p:cNvPr id="1998" name="textbox 1998"/>
          <p:cNvSpPr/>
          <p:nvPr/>
        </p:nvSpPr>
        <p:spPr>
          <a:xfrm>
            <a:off x="0" y="426584"/>
            <a:ext cx="5735320" cy="296545"/>
          </a:xfrm>
          <a:prstGeom prst="rect">
            <a:avLst/>
          </a:prstGeom>
          <a:solidFill>
            <a:srgbClr val="EE1C28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lang="en-US" altLang="en-US" sz="500" dirty="0"/>
          </a:p>
          <a:p>
            <a:pPr marL="427990" algn="l" rtl="0" eaLnBrk="0">
              <a:lnSpc>
                <a:spcPct val="87000"/>
              </a:lnSpc>
              <a:spcBef>
                <a:spcPts val="5"/>
              </a:spcBef>
            </a:pP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Professional </a:t>
            </a:r>
            <a:r>
              <a:rPr lang="en-US" sz="12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3D area scanner built for craftsmanship</a:t>
            </a:r>
            <a:endParaRPr lang="en-US" altLang="en-US" sz="1200" dirty="0"/>
          </a:p>
        </p:txBody>
      </p:sp>
      <p:pic>
        <p:nvPicPr>
          <p:cNvPr id="2002" name="picture 20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448533" y="7810016"/>
            <a:ext cx="1585741" cy="658858"/>
          </a:xfrm>
          <a:prstGeom prst="rect">
            <a:avLst/>
          </a:prstGeom>
        </p:spPr>
      </p:pic>
      <p:pic>
        <p:nvPicPr>
          <p:cNvPr id="2006" name="picture 20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475549" y="7819889"/>
            <a:ext cx="963693" cy="658855"/>
          </a:xfrm>
          <a:prstGeom prst="rect">
            <a:avLst/>
          </a:prstGeom>
        </p:spPr>
      </p:pic>
      <p:pic>
        <p:nvPicPr>
          <p:cNvPr id="2008" name="picture 20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429356" y="9307758"/>
            <a:ext cx="698836" cy="698835"/>
          </a:xfrm>
          <a:prstGeom prst="rect">
            <a:avLst/>
          </a:prstGeom>
        </p:spPr>
      </p:pic>
      <p:pic>
        <p:nvPicPr>
          <p:cNvPr id="2010" name="picture 20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475549" y="5967604"/>
            <a:ext cx="911400" cy="497279"/>
          </a:xfrm>
          <a:prstGeom prst="rect">
            <a:avLst/>
          </a:prstGeom>
        </p:spPr>
      </p:pic>
      <p:pic>
        <p:nvPicPr>
          <p:cNvPr id="2012" name="picture 20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5095583" y="5967606"/>
            <a:ext cx="721190" cy="497278"/>
          </a:xfrm>
          <a:prstGeom prst="rect">
            <a:avLst/>
          </a:prstGeom>
        </p:spPr>
      </p:pic>
      <p:sp>
        <p:nvSpPr>
          <p:cNvPr id="2018" name="textbox 2018"/>
          <p:cNvSpPr/>
          <p:nvPr/>
        </p:nvSpPr>
        <p:spPr>
          <a:xfrm>
            <a:off x="4302424" y="9602731"/>
            <a:ext cx="1637029" cy="1600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66000"/>
              </a:lnSpc>
            </a:pPr>
            <a:endParaRPr lang="en-US" altLang="en-US" sz="100" dirty="0"/>
          </a:p>
          <a:p>
            <a:pPr marL="142875" algn="l" rtl="0" eaLnBrk="0">
              <a:lnSpc>
                <a:spcPct val="66000"/>
              </a:lnSpc>
              <a:tabLst>
                <a:tab pos="243840" algn="l"/>
              </a:tabLst>
            </a:pPr>
            <a:r>
              <a:rPr sz="10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1000" kern="0" spc="14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sales@rvbus</a:t>
            </a:r>
            <a:r>
              <a:rPr sz="1000" kern="0" spc="1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t.com</a:t>
            </a:r>
            <a:endParaRPr lang="en-US" altLang="en-US" sz="1000" dirty="0"/>
          </a:p>
        </p:txBody>
      </p:sp>
      <p:pic>
        <p:nvPicPr>
          <p:cNvPr id="2020" name="picture 20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4315124" y="9615431"/>
            <a:ext cx="130518" cy="130505"/>
          </a:xfrm>
          <a:prstGeom prst="rect">
            <a:avLst/>
          </a:prstGeom>
        </p:spPr>
      </p:pic>
      <p:sp>
        <p:nvSpPr>
          <p:cNvPr id="2022" name="textbox 2022"/>
          <p:cNvSpPr/>
          <p:nvPr/>
        </p:nvSpPr>
        <p:spPr>
          <a:xfrm>
            <a:off x="421148" y="9602731"/>
            <a:ext cx="1635125" cy="1854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79000"/>
              </a:lnSpc>
            </a:pPr>
            <a:endParaRPr lang="en-US" altLang="en-US" sz="100" dirty="0"/>
          </a:p>
          <a:p>
            <a:pPr marL="142875" algn="l" rtl="0" eaLnBrk="0">
              <a:lnSpc>
                <a:spcPct val="81000"/>
              </a:lnSpc>
              <a:tabLst>
                <a:tab pos="238125" algn="l"/>
              </a:tabLst>
            </a:pPr>
            <a:r>
              <a:rPr sz="10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1000" kern="0" spc="14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www.rvbust.com</a:t>
            </a:r>
            <a:endParaRPr lang="en-US" altLang="en-US" sz="1000" dirty="0"/>
          </a:p>
        </p:txBody>
      </p:sp>
      <p:pic>
        <p:nvPicPr>
          <p:cNvPr id="2024" name="picture 20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433848" y="9615431"/>
            <a:ext cx="130517" cy="130505"/>
          </a:xfrm>
          <a:prstGeom prst="rect">
            <a:avLst/>
          </a:prstGeom>
        </p:spPr>
      </p:pic>
      <p:sp>
        <p:nvSpPr>
          <p:cNvPr id="2028" name="textbox 2028"/>
          <p:cNvSpPr/>
          <p:nvPr/>
        </p:nvSpPr>
        <p:spPr>
          <a:xfrm>
            <a:off x="2471107" y="9602731"/>
            <a:ext cx="1392555" cy="1854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lang="en-US" altLang="en-US" sz="200" dirty="0"/>
          </a:p>
          <a:p>
            <a:pPr marL="142875" algn="l" rtl="0" eaLnBrk="0">
              <a:lnSpc>
                <a:spcPct val="81000"/>
              </a:lnSpc>
              <a:spcBef>
                <a:spcPts val="0"/>
              </a:spcBef>
              <a:tabLst>
                <a:tab pos="239395" algn="l"/>
              </a:tabLst>
            </a:pPr>
            <a:r>
              <a:rPr sz="10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1000" kern="0" spc="1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400</a:t>
            </a:r>
            <a:r>
              <a:rPr sz="1000" kern="0" spc="7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000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0419</a:t>
            </a:r>
            <a:r>
              <a:rPr sz="10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000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900</a:t>
            </a:r>
            <a:endParaRPr lang="en-US" altLang="en-US" sz="1000" dirty="0"/>
          </a:p>
        </p:txBody>
      </p:sp>
      <p:pic>
        <p:nvPicPr>
          <p:cNvPr id="2030" name="picture 20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2483807" y="9615431"/>
            <a:ext cx="130530" cy="130505"/>
          </a:xfrm>
          <a:prstGeom prst="rect">
            <a:avLst/>
          </a:prstGeom>
        </p:spPr>
      </p:pic>
      <p:pic>
        <p:nvPicPr>
          <p:cNvPr id="2046" name="picture 204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434111" y="9196082"/>
            <a:ext cx="6694081" cy="6350"/>
          </a:xfrm>
          <a:prstGeom prst="rect">
            <a:avLst/>
          </a:prstGeom>
        </p:spPr>
      </p:pic>
      <p:pic>
        <p:nvPicPr>
          <p:cNvPr id="2048" name="picture 20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3764402" y="7833791"/>
            <a:ext cx="23876" cy="506388"/>
          </a:xfrm>
          <a:prstGeom prst="rect">
            <a:avLst/>
          </a:prstGeom>
        </p:spPr>
      </p:pic>
      <p:pic>
        <p:nvPicPr>
          <p:cNvPr id="10" name="图片 9" descr="如本科技英文LOGO"/>
          <p:cNvPicPr/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789930" y="420370"/>
            <a:ext cx="1651000" cy="297180"/>
          </a:xfrm>
          <a:prstGeom prst="rect">
            <a:avLst/>
          </a:prstGeom>
        </p:spPr>
      </p:pic>
      <p:sp>
        <p:nvSpPr>
          <p:cNvPr id="11" name="textbox 10"/>
          <p:cNvSpPr/>
          <p:nvPr>
            <p:custDataLst>
              <p:tags r:id="rId15"/>
            </p:custDataLst>
          </p:nvPr>
        </p:nvSpPr>
        <p:spPr>
          <a:xfrm>
            <a:off x="6072505" y="647700"/>
            <a:ext cx="1376680" cy="10477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155"/>
              </a:lnSpc>
            </a:pPr>
            <a:r>
              <a:rPr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Intelligent </a:t>
            </a:r>
            <a:r>
              <a:rPr lang="en-US"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</a:t>
            </a:r>
            <a:r>
              <a:rPr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and-</a:t>
            </a:r>
            <a:r>
              <a:rPr lang="en-US"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</a:t>
            </a:r>
            <a:r>
              <a:rPr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ye </a:t>
            </a:r>
            <a:r>
              <a:rPr lang="en-US"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</a:t>
            </a:r>
            <a:r>
              <a:rPr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xpert</a:t>
            </a:r>
            <a:endParaRPr lang="en-US" altLang="en-US" sz="800" kern="0" spc="-10" dirty="0">
              <a:solidFill>
                <a:srgbClr val="251713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54" name="textbox 1854"/>
          <p:cNvSpPr/>
          <p:nvPr>
            <p:custDataLst>
              <p:tags r:id="rId16"/>
            </p:custDataLst>
          </p:nvPr>
        </p:nvSpPr>
        <p:spPr>
          <a:xfrm>
            <a:off x="441325" y="3726815"/>
            <a:ext cx="1995170" cy="351790"/>
          </a:xfrm>
          <a:prstGeom prst="rect">
            <a:avLst/>
          </a:prstGeom>
          <a:solidFill>
            <a:srgbClr val="EE1C28"/>
          </a:solidFill>
        </p:spPr>
        <p:txBody>
          <a:bodyPr vert="horz" wrap="square" lIns="0" tIns="0" rIns="0" bIns="0"/>
          <a:p>
            <a:pPr algn="l" rtl="0" eaLnBrk="0">
              <a:lnSpc>
                <a:spcPct val="107000"/>
              </a:lnSpc>
            </a:pPr>
            <a:endParaRPr lang="en-US" altLang="en-US" sz="300" dirty="0"/>
          </a:p>
          <a:p>
            <a:pPr marL="152400" algn="l" rtl="0" eaLnBrk="0">
              <a:lnSpc>
                <a:spcPct val="88000"/>
              </a:lnSpc>
              <a:spcBef>
                <a:spcPts val="0"/>
              </a:spcBef>
            </a:pPr>
            <a:r>
              <a:rPr sz="900" kern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Aircraft aluminum fuselage for all-around protection</a:t>
            </a:r>
            <a:endParaRPr sz="900" kern="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7"/>
            </p:custDataLst>
          </p:nvPr>
        </p:nvSpPr>
        <p:spPr>
          <a:xfrm>
            <a:off x="636905" y="5196840"/>
            <a:ext cx="1522095" cy="3619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2700" algn="l" eaLnBrk="0">
              <a:lnSpc>
                <a:spcPct val="88000"/>
              </a:lnSpc>
              <a:buClrTx/>
              <a:buSzTx/>
              <a:buFontTx/>
            </a:pPr>
            <a:r>
              <a:rPr sz="10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Waterproof level</a:t>
            </a:r>
            <a:r>
              <a:rPr lang="en-US" sz="10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10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greatly</a:t>
            </a:r>
            <a:r>
              <a:rPr lang="en-US" sz="10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10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improved</a:t>
            </a:r>
            <a:endParaRPr sz="1000" kern="0" spc="4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8"/>
            </p:custDataLst>
          </p:nvPr>
        </p:nvSpPr>
        <p:spPr>
          <a:xfrm>
            <a:off x="2300605" y="5196840"/>
            <a:ext cx="1492250" cy="3619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2700" algn="l" eaLnBrk="0">
              <a:lnSpc>
                <a:spcPct val="88000"/>
              </a:lnSpc>
              <a:buClrTx/>
              <a:buSzTx/>
              <a:buFontTx/>
            </a:pPr>
            <a:r>
              <a:rPr lang="en-US" sz="10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</a:t>
            </a:r>
            <a:r>
              <a:rPr sz="10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ust proof level greatly improved</a:t>
            </a:r>
            <a:endParaRPr sz="1000" kern="0" spc="4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9"/>
            </p:custDataLst>
          </p:nvPr>
        </p:nvSpPr>
        <p:spPr>
          <a:xfrm>
            <a:off x="3829685" y="5196840"/>
            <a:ext cx="1563370" cy="3619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2700" algn="l" eaLnBrk="0">
              <a:lnSpc>
                <a:spcPct val="88000"/>
              </a:lnSpc>
              <a:buClrTx/>
              <a:buSzTx/>
              <a:buFontTx/>
            </a:pPr>
            <a:r>
              <a:rPr sz="10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Passed professional </a:t>
            </a:r>
            <a:r>
              <a:rPr sz="10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vibration test</a:t>
            </a:r>
            <a:r>
              <a:rPr sz="10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sz="1000" kern="0" spc="4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0"/>
            </p:custDataLst>
          </p:nvPr>
        </p:nvSpPr>
        <p:spPr>
          <a:xfrm>
            <a:off x="5652135" y="5196840"/>
            <a:ext cx="1272540" cy="4972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2700" algn="l" rtl="0" eaLnBrk="0">
              <a:lnSpc>
                <a:spcPct val="88000"/>
              </a:lnSpc>
              <a:buClrTx/>
              <a:buSzTx/>
              <a:buFontTx/>
            </a:pPr>
            <a:r>
              <a:rPr sz="10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Gigabit Ethernet port data transfer</a:t>
            </a:r>
            <a:endParaRPr sz="1000" kern="0" spc="4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6" name="textbox 398"/>
          <p:cNvSpPr/>
          <p:nvPr>
            <p:custDataLst>
              <p:tags r:id="rId21"/>
            </p:custDataLst>
          </p:nvPr>
        </p:nvSpPr>
        <p:spPr>
          <a:xfrm>
            <a:off x="3058795" y="8427720"/>
            <a:ext cx="1435735" cy="87376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indent="3175" algn="l" rtl="0" eaLnBrk="0">
              <a:lnSpc>
                <a:spcPct val="101000"/>
              </a:lnSpc>
            </a:pPr>
            <a:r>
              <a:rPr sz="800" b="1" kern="0" spc="1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Highlighted 3D Module</a:t>
            </a:r>
            <a:endParaRPr sz="800" b="1" kern="0" spc="1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3175" algn="l" rtl="0" eaLnBrk="0">
              <a:lnSpc>
                <a:spcPct val="101000"/>
              </a:lnSpc>
            </a:pPr>
            <a:r>
              <a:rPr sz="800" kern="0" spc="1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Stabilization of light output</a:t>
            </a:r>
            <a:r>
              <a:rPr lang="en-US" sz="800" kern="0" spc="1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8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</a:t>
            </a:r>
            <a:r>
              <a:rPr sz="8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achieve a stable and reliable scanning</a:t>
            </a:r>
            <a:endParaRPr lang="en-US" altLang="en-US" sz="800" dirty="0"/>
          </a:p>
        </p:txBody>
      </p:sp>
      <p:sp>
        <p:nvSpPr>
          <p:cNvPr id="27" name="textbox 400"/>
          <p:cNvSpPr/>
          <p:nvPr>
            <p:custDataLst>
              <p:tags r:id="rId22"/>
            </p:custDataLst>
          </p:nvPr>
        </p:nvSpPr>
        <p:spPr>
          <a:xfrm>
            <a:off x="5385435" y="8263890"/>
            <a:ext cx="1947545" cy="360680"/>
          </a:xfrm>
          <a:prstGeom prst="rect">
            <a:avLst/>
          </a:prstGeom>
        </p:spPr>
        <p:txBody>
          <a:bodyPr vert="horz" wrap="square" lIns="0" tIns="0" rIns="0" bIns="0"/>
          <a:p>
            <a:pPr algn="r" rtl="0" eaLnBrk="0">
              <a:lnSpc>
                <a:spcPct val="83000"/>
              </a:lnSpc>
            </a:pPr>
            <a:endParaRPr lang="en-US" altLang="en-US" sz="100" dirty="0"/>
          </a:p>
          <a:p>
            <a:pPr marL="118745" indent="-106045" algn="r" rtl="0" eaLnBrk="0">
              <a:lnSpc>
                <a:spcPct val="106000"/>
              </a:lnSpc>
            </a:pPr>
            <a:r>
              <a:rPr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High</a:t>
            </a:r>
            <a:r>
              <a:rPr lang="en-US"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environmental</a:t>
            </a:r>
            <a:r>
              <a:rPr lang="en-US"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resistance</a:t>
            </a:r>
            <a:endParaRPr sz="800" b="1" kern="0" spc="4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18745" indent="-106045" algn="r" rtl="0" eaLnBrk="0">
              <a:lnSpc>
                <a:spcPct val="106000"/>
              </a:lnSpc>
            </a:pPr>
            <a:r>
              <a:rPr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performance</a:t>
            </a:r>
            <a:r>
              <a:rPr lang="en-US"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fuselage</a:t>
            </a:r>
            <a:r>
              <a:rPr sz="8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sz="800" kern="0" spc="4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18745" indent="-106045" algn="r" rtl="0" eaLnBrk="0">
              <a:lnSpc>
                <a:spcPct val="106000"/>
              </a:lnSpc>
            </a:pPr>
            <a:endParaRPr lang="en-US" altLang="en-US" sz="800" dirty="0"/>
          </a:p>
        </p:txBody>
      </p:sp>
      <p:sp>
        <p:nvSpPr>
          <p:cNvPr id="28" name="textbox 402"/>
          <p:cNvSpPr/>
          <p:nvPr>
            <p:custDataLst>
              <p:tags r:id="rId23"/>
            </p:custDataLst>
          </p:nvPr>
        </p:nvSpPr>
        <p:spPr>
          <a:xfrm>
            <a:off x="5847080" y="5892800"/>
            <a:ext cx="1163320" cy="61023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3335" algn="l" rtl="0" eaLnBrk="0">
              <a:lnSpc>
                <a:spcPct val="87000"/>
              </a:lnSpc>
            </a:pPr>
            <a:r>
              <a:rPr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Fan-free heat dissipation </a:t>
            </a:r>
            <a:r>
              <a:rPr lang="en-US"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esign</a:t>
            </a:r>
            <a:endParaRPr lang="en-US" altLang="en-US" sz="800" b="1" dirty="0"/>
          </a:p>
          <a:p>
            <a:pPr algn="l" rtl="0" eaLnBrk="0">
              <a:lnSpc>
                <a:spcPct val="112000"/>
              </a:lnSpc>
            </a:pPr>
            <a:endParaRPr lang="en-US" altLang="en-US" sz="200" dirty="0"/>
          </a:p>
          <a:p>
            <a:pPr marL="12700" algn="l" rtl="0" eaLnBrk="0">
              <a:lnSpc>
                <a:spcPct val="88000"/>
              </a:lnSpc>
              <a:spcBef>
                <a:spcPts val="0"/>
              </a:spcBef>
            </a:pPr>
            <a:r>
              <a:rPr sz="8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Weight loss, noise reduction, smaller volume</a:t>
            </a:r>
            <a:endParaRPr lang="en-US" altLang="en-US" sz="800" dirty="0"/>
          </a:p>
        </p:txBody>
      </p:sp>
      <p:sp>
        <p:nvSpPr>
          <p:cNvPr id="29" name="textbox 416"/>
          <p:cNvSpPr/>
          <p:nvPr>
            <p:custDataLst>
              <p:tags r:id="rId24"/>
            </p:custDataLst>
          </p:nvPr>
        </p:nvSpPr>
        <p:spPr>
          <a:xfrm>
            <a:off x="440055" y="5869305"/>
            <a:ext cx="1000125" cy="27305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marL="334645" indent="-322580" algn="r" rtl="0" eaLnBrk="0">
              <a:lnSpc>
                <a:spcPct val="102000"/>
              </a:lnSpc>
            </a:pPr>
            <a:r>
              <a:rPr lang="en-US"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</a:t>
            </a:r>
            <a:r>
              <a:rPr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ntegrated</a:t>
            </a:r>
            <a:r>
              <a:rPr lang="en-US"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B</a:t>
            </a:r>
            <a:r>
              <a:rPr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ody</a:t>
            </a:r>
            <a:endParaRPr sz="800" b="1" kern="0" spc="4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34645" indent="-322580" algn="r" rtl="0" eaLnBrk="0">
              <a:lnSpc>
                <a:spcPct val="102000"/>
              </a:lnSpc>
            </a:pPr>
            <a:r>
              <a:rPr sz="8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stable and solid</a:t>
            </a:r>
            <a:endParaRPr lang="en-US" altLang="en-US" sz="800" dirty="0"/>
          </a:p>
          <a:p>
            <a:pPr marL="334645" indent="-322580" algn="l" rtl="0" eaLnBrk="0">
              <a:lnSpc>
                <a:spcPct val="102000"/>
              </a:lnSpc>
            </a:pPr>
            <a:r>
              <a:rPr sz="8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lang="en-US" altLang="en-US" sz="800" dirty="0"/>
          </a:p>
        </p:txBody>
      </p:sp>
      <p:sp>
        <p:nvSpPr>
          <p:cNvPr id="30" name="textbox 424"/>
          <p:cNvSpPr/>
          <p:nvPr>
            <p:custDataLst>
              <p:tags r:id="rId25"/>
            </p:custDataLst>
          </p:nvPr>
        </p:nvSpPr>
        <p:spPr>
          <a:xfrm>
            <a:off x="-54610" y="8402955"/>
            <a:ext cx="1486535" cy="36893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r" rtl="0" eaLnBrk="0">
              <a:lnSpc>
                <a:spcPct val="88000"/>
              </a:lnSpc>
            </a:pPr>
            <a:r>
              <a:rPr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Equipped with high-resolution lens</a:t>
            </a:r>
            <a:endParaRPr lang="en-US" altLang="en-US" sz="800" b="1" dirty="0"/>
          </a:p>
        </p:txBody>
      </p:sp>
      <p:sp>
        <p:nvSpPr>
          <p:cNvPr id="31" name="textbox 428"/>
          <p:cNvSpPr/>
          <p:nvPr>
            <p:custDataLst>
              <p:tags r:id="rId26"/>
            </p:custDataLst>
          </p:nvPr>
        </p:nvSpPr>
        <p:spPr>
          <a:xfrm>
            <a:off x="230505" y="8665210"/>
            <a:ext cx="1202055" cy="36766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r" rtl="0" eaLnBrk="0">
              <a:lnSpc>
                <a:spcPct val="88000"/>
              </a:lnSpc>
            </a:pPr>
            <a:r>
              <a:rPr lang="en-US" altLang="en-US" sz="800" dirty="0">
                <a:latin typeface="微软雅黑" panose="020B0503020204020204" charset="-122"/>
                <a:ea typeface="微软雅黑" panose="020B0503020204020204" charset="-122"/>
              </a:rPr>
              <a:t>Reduce the image noise of point cloud</a:t>
            </a:r>
            <a:endParaRPr lang="en-US" altLang="en-US" sz="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27"/>
            </p:custDataLst>
          </p:nvPr>
        </p:nvSpPr>
        <p:spPr>
          <a:xfrm>
            <a:off x="5539105" y="8534400"/>
            <a:ext cx="1881505" cy="22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18745" indent="-106045" algn="r" eaLnBrk="0">
              <a:lnSpc>
                <a:spcPct val="106000"/>
              </a:lnSpc>
            </a:pPr>
            <a:r>
              <a:rPr lang="en-US" sz="8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sz="8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viation</a:t>
            </a:r>
            <a:r>
              <a:rPr lang="en-US" sz="8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8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aluminum</a:t>
            </a:r>
            <a:r>
              <a:rPr lang="en-US" sz="8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8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alloy shell </a:t>
            </a:r>
            <a:endParaRPr lang="zh-CN" altLang="en-US"/>
          </a:p>
        </p:txBody>
      </p:sp>
      <p:sp>
        <p:nvSpPr>
          <p:cNvPr id="33" name="文本框 32"/>
          <p:cNvSpPr txBox="1"/>
          <p:nvPr>
            <p:custDataLst>
              <p:tags r:id="rId28"/>
            </p:custDataLst>
          </p:nvPr>
        </p:nvSpPr>
        <p:spPr>
          <a:xfrm>
            <a:off x="5927090" y="8674735"/>
            <a:ext cx="1504315" cy="22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18745" indent="-106045" algn="r" eaLnBrk="0">
              <a:lnSpc>
                <a:spcPct val="106000"/>
              </a:lnSpc>
            </a:pPr>
            <a:r>
              <a:rPr sz="8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IP 65 </a:t>
            </a:r>
            <a:r>
              <a:rPr lang="en-US" sz="8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level</a:t>
            </a:r>
            <a:r>
              <a:rPr sz="8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protection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"/>
          <p:cNvSpPr/>
          <p:nvPr/>
        </p:nvSpPr>
        <p:spPr>
          <a:xfrm>
            <a:off x="0" y="4763947"/>
            <a:ext cx="7559738" cy="5496052"/>
          </a:xfrm>
          <a:prstGeom prst="rect">
            <a:avLst/>
          </a:prstGeom>
          <a:solidFill>
            <a:srgbClr val="ECECE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052" name="table 2052"/>
          <p:cNvGraphicFramePr>
            <a:graphicFrameLocks noGrp="1"/>
          </p:cNvGraphicFramePr>
          <p:nvPr/>
        </p:nvGraphicFramePr>
        <p:xfrm>
          <a:off x="3803370" y="5058304"/>
          <a:ext cx="3195955" cy="3848735"/>
        </p:xfrm>
        <a:graphic>
          <a:graphicData uri="http://schemas.openxmlformats.org/drawingml/2006/table">
            <a:tbl>
              <a:tblPr>
                <a:solidFill>
                  <a:srgbClr val="F6F7F7"/>
                </a:solidFill>
              </a:tblPr>
              <a:tblGrid>
                <a:gridCol w="1308100"/>
                <a:gridCol w="1887854"/>
              </a:tblGrid>
              <a:tr h="30162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600" dirty="0"/>
                    </a:p>
                    <a:p>
                      <a:pPr marL="1226185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900" b="1" kern="0" spc="-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Product reference data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200" dirty="0"/>
                    </a:p>
                    <a:p>
                      <a:pPr marL="167640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700" b="1" kern="0" spc="-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model</a:t>
                      </a:r>
                      <a:endParaRPr lang="en-US" altLang="en-US" sz="7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</a:pPr>
                      <a:endParaRPr lang="en-US" altLang="en-US" sz="200" dirty="0"/>
                    </a:p>
                    <a:p>
                      <a:pPr marL="697865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700" b="1" kern="0" spc="-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RVC-P5330</a:t>
                      </a:r>
                      <a:endParaRPr lang="en-US" altLang="en-US" sz="7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9"/>
                    </a:solidFill>
                  </a:tcPr>
                </a:tc>
              </a:tr>
              <a:tr h="1638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200" dirty="0"/>
                    </a:p>
                    <a:p>
                      <a:pPr marL="16637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500" kern="0" spc="-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Minimum shooting time (sec</a:t>
                      </a:r>
                      <a:r>
                        <a:rPr lang="en-US" sz="500" kern="0" spc="-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</a:t>
                      </a:r>
                      <a:r>
                        <a:rPr sz="500" kern="0" spc="-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/</a:t>
                      </a:r>
                      <a:r>
                        <a:rPr lang="en-US" sz="500" kern="0" spc="-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</a:t>
                      </a:r>
                      <a:r>
                        <a:rPr sz="500" kern="0" spc="-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frame)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881380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600" kern="0" spc="-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3.45</a:t>
                      </a:r>
                      <a:endParaRPr lang="en-US" altLang="en-US" sz="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200" dirty="0"/>
                    </a:p>
                    <a:p>
                      <a:pPr marL="16637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lang="en-US"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R</a:t>
                      </a:r>
                      <a:r>
                        <a:rPr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esolution (MP)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81407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600" kern="0" spc="-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5.0 binocular</a:t>
                      </a:r>
                      <a:endParaRPr sz="600" kern="0" spc="-10" dirty="0">
                        <a:solidFill>
                          <a:srgbClr val="030303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4000"/>
                        </a:lnSpc>
                      </a:pPr>
                      <a:endParaRPr lang="en-US" altLang="en-US" sz="100" dirty="0"/>
                    </a:p>
                    <a:p>
                      <a:pPr marL="16700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500" kern="0" spc="-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Operating distance range (mm)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805815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6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380~580</a:t>
                      </a:r>
                      <a:endParaRPr lang="en-US" altLang="en-US" sz="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en-US" altLang="en-US" sz="200" dirty="0"/>
                    </a:p>
                    <a:p>
                      <a:pPr marL="166370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lang="en-US"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N</a:t>
                      </a:r>
                      <a:r>
                        <a:rPr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ear field of view (FOV) (mm)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70993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600" kern="0" spc="-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263*171@380</a:t>
                      </a:r>
                      <a:endParaRPr lang="en-US" altLang="en-US" sz="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6000"/>
                        </a:lnSpc>
                      </a:pPr>
                      <a:endParaRPr lang="en-US" altLang="en-US" sz="200" dirty="0"/>
                    </a:p>
                    <a:p>
                      <a:pPr marL="165735" algn="l" rtl="0" eaLnBrk="0">
                        <a:lnSpc>
                          <a:spcPct val="99000"/>
                        </a:lnSpc>
                        <a:buClrTx/>
                        <a:buSzTx/>
                        <a:buFontTx/>
                      </a:pPr>
                      <a:r>
                        <a:rPr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Far </a:t>
                      </a:r>
                      <a:r>
                        <a:rPr lang="en-US"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field of</a:t>
                      </a:r>
                      <a:r>
                        <a:rPr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view (FOV) (mm</a:t>
                      </a:r>
                      <a:r>
                        <a:rPr lang="en-US"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)</a:t>
                      </a:r>
                      <a:endParaRPr lang="en-US" sz="500" kern="0" spc="-30" dirty="0">
                        <a:solidFill>
                          <a:srgbClr val="030303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709295" algn="l" rtl="0" eaLnBrk="0">
                        <a:lnSpc>
                          <a:spcPct val="96000"/>
                        </a:lnSpc>
                      </a:pPr>
                      <a:r>
                        <a:rPr sz="600" kern="0" spc="-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373*252@580</a:t>
                      </a:r>
                      <a:endParaRPr lang="en-US" altLang="en-US" sz="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300" dirty="0"/>
                    </a:p>
                    <a:p>
                      <a:pPr marL="16383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lang="en-US"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XY directional resolution (mm</a:t>
                      </a:r>
                      <a:r>
                        <a:rPr sz="600" kern="0" spc="-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)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788035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6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0.11~0.17</a:t>
                      </a:r>
                      <a:endParaRPr lang="en-US" altLang="en-US" sz="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lang="en-US" altLang="en-US" sz="200" dirty="0"/>
                    </a:p>
                    <a:p>
                      <a:pPr marL="16637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500" kern="0" spc="-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Z-axis single-point repetition accuracy (mm)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744855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600" kern="0" spc="-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0.025~0.0</a:t>
                      </a:r>
                      <a:r>
                        <a:rPr sz="6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46</a:t>
                      </a:r>
                      <a:endParaRPr lang="en-US" altLang="en-US" sz="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300" dirty="0"/>
                    </a:p>
                    <a:p>
                      <a:pPr marL="16637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500" kern="0" spc="-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Repeat accuracy of the Z-axis region (mm)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</a:pPr>
                      <a:endParaRPr lang="en-US" altLang="en-US" sz="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702310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600" kern="0" spc="-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0.0017~0.004</a:t>
                      </a:r>
                      <a:r>
                        <a:rPr sz="6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endParaRPr lang="en-US" altLang="en-US" sz="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300" dirty="0"/>
                    </a:p>
                    <a:p>
                      <a:pPr marL="16764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lang="en-US" sz="500" kern="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i</a:t>
                      </a:r>
                      <a:r>
                        <a:rPr sz="500" kern="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lluminant</a:t>
                      </a:r>
                      <a:r>
                        <a:rPr lang="en-US" sz="500" kern="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source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79756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lang="en-US" sz="600" kern="0" spc="-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blue</a:t>
                      </a:r>
                      <a:r>
                        <a:rPr sz="600" kern="0" spc="4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600" kern="0" spc="-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LED</a:t>
                      </a:r>
                      <a:endParaRPr lang="en-US" altLang="en-US" sz="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300" dirty="0"/>
                    </a:p>
                    <a:p>
                      <a:pPr marL="16637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lang="en-US" sz="500" kern="0" spc="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C</a:t>
                      </a:r>
                      <a:r>
                        <a:rPr sz="500" kern="0" spc="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ommunication interface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marL="699135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</a:pPr>
                      <a:r>
                        <a:rPr sz="600" kern="0" spc="-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Gigabit Ethernet</a:t>
                      </a:r>
                      <a:endParaRPr sz="600" kern="0" spc="-20" dirty="0">
                        <a:solidFill>
                          <a:srgbClr val="030303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0" marR="0" marT="0" marB="0" vert="horz" anchor="ctr" anchorCtr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300" dirty="0"/>
                    </a:p>
                    <a:p>
                      <a:pPr marL="165100" algn="l" rtl="0" eaLnBrk="0">
                        <a:lnSpc>
                          <a:spcPct val="97000"/>
                        </a:lnSpc>
                      </a:pPr>
                      <a:r>
                        <a:rPr sz="500" kern="0" spc="-4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scanner weight (kg)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</a:pPr>
                      <a:endParaRPr lang="en-US" altLang="en-US" sz="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90741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600" kern="0" spc="-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1.7</a:t>
                      </a:r>
                      <a:endParaRPr lang="en-US" altLang="en-US" sz="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8000"/>
                        </a:lnSpc>
                      </a:pPr>
                      <a:endParaRPr lang="en-US" altLang="en-US" sz="200" dirty="0"/>
                    </a:p>
                    <a:p>
                      <a:pPr marL="16510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scanner size (mm)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749935" algn="l" rtl="0" eaLnBrk="0">
                        <a:lnSpc>
                          <a:spcPct val="90000"/>
                        </a:lnSpc>
                      </a:pPr>
                      <a:r>
                        <a:rPr sz="600" kern="0" spc="-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250*135*57</a:t>
                      </a:r>
                      <a:endParaRPr lang="en-US" altLang="en-US" sz="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300" dirty="0"/>
                    </a:p>
                    <a:p>
                      <a:pPr marL="167005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500" kern="0" spc="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Operating voltage / current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72517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6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DC 24V/3.75A</a:t>
                      </a:r>
                      <a:endParaRPr lang="en-US" altLang="en-US" sz="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612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lang="en-US" altLang="en-US" sz="200" dirty="0"/>
                    </a:p>
                    <a:p>
                      <a:pPr marL="16954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lang="en-US" sz="500" kern="0" spc="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L</a:t>
                      </a:r>
                      <a:r>
                        <a:rPr sz="500" kern="0" spc="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evels of protection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883285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600" kern="0" spc="-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IP65</a:t>
                      </a:r>
                      <a:endParaRPr lang="en-US" altLang="en-US" sz="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606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200" dirty="0"/>
                    </a:p>
                    <a:p>
                      <a:pPr marL="167005" algn="l" rtl="0" eaLnBrk="0">
                        <a:lnSpc>
                          <a:spcPct val="99000"/>
                        </a:lnSpc>
                      </a:pPr>
                      <a:r>
                        <a:rPr sz="500" kern="0" spc="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Operating temperature (°C)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88455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0~45</a:t>
                      </a:r>
                      <a:endParaRPr lang="en-US" altLang="en-US" sz="5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200" dirty="0"/>
                    </a:p>
                    <a:p>
                      <a:pPr marL="167005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lang="en-US"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O</a:t>
                      </a:r>
                      <a:r>
                        <a:rPr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perating</a:t>
                      </a:r>
                      <a:r>
                        <a:rPr lang="en-US"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</a:t>
                      </a:r>
                      <a:r>
                        <a:rPr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Humidity (% RH)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669290" algn="l" rtl="0" eaLnBrk="0">
                        <a:lnSpc>
                          <a:spcPct val="90000"/>
                        </a:lnSpc>
                      </a:pPr>
                      <a:r>
                        <a:rPr sz="500" kern="0" spc="-4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20~80 (no condensation)</a:t>
                      </a:r>
                      <a:endParaRPr lang="en-US" altLang="en-US" sz="5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6383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4000"/>
                        </a:lnSpc>
                      </a:pPr>
                      <a:endParaRPr lang="en-US" altLang="en-US" sz="200" dirty="0"/>
                    </a:p>
                    <a:p>
                      <a:pPr marL="164465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lang="en-US" sz="500" kern="0" spc="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S</a:t>
                      </a:r>
                      <a:r>
                        <a:rPr sz="500" kern="0" spc="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tandard fitting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22161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</a:pPr>
                      <a:r>
                        <a:rPr lang="en-US" sz="500" kern="0" spc="-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p</a:t>
                      </a:r>
                      <a:r>
                        <a:rPr sz="500" kern="0" spc="-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ower supply adapter, power supply cord, data cable</a:t>
                      </a:r>
                      <a:endParaRPr lang="en-US" altLang="en-US" sz="5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7000"/>
                        </a:lnSpc>
                      </a:pPr>
                      <a:endParaRPr lang="en-US" altLang="en-US" sz="200" dirty="0"/>
                    </a:p>
                    <a:p>
                      <a:pPr marL="16573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500" kern="0" spc="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Whether the third-party development is supported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2000"/>
                        </a:lnSpc>
                      </a:pPr>
                      <a:endParaRPr lang="en-US" altLang="en-US" sz="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92392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lang="en-US" sz="500" kern="0" spc="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yes</a:t>
                      </a:r>
                      <a:endParaRPr lang="en-US" sz="500" kern="0" spc="10" dirty="0">
                        <a:solidFill>
                          <a:srgbClr val="030303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644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200" dirty="0"/>
                    </a:p>
                    <a:p>
                      <a:pPr marL="16573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</a:pPr>
                      <a:r>
                        <a:rPr sz="500" kern="0" spc="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Supported development language</a:t>
                      </a:r>
                      <a:endParaRPr sz="500" kern="0" spc="20" dirty="0">
                        <a:solidFill>
                          <a:srgbClr val="030303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65786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6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C/C++/C#/Python</a:t>
                      </a:r>
                      <a:endParaRPr lang="en-US" altLang="en-US" sz="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504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200" dirty="0"/>
                    </a:p>
                    <a:p>
                      <a:pPr marL="165735" algn="l" rtl="0" eaLnBrk="0">
                        <a:lnSpc>
                          <a:spcPct val="90000"/>
                        </a:lnSpc>
                      </a:pPr>
                      <a:r>
                        <a:rPr sz="500" kern="0" spc="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Supported development platform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699135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600" kern="0" spc="-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Linux/Windows</a:t>
                      </a:r>
                      <a:endParaRPr lang="en-US" altLang="en-US" sz="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 marL="16573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</a:pPr>
                      <a:r>
                        <a:rPr sz="500" kern="0" spc="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Adapt to the third-party software library</a:t>
                      </a:r>
                      <a:endParaRPr sz="500" kern="0" spc="20" dirty="0">
                        <a:solidFill>
                          <a:srgbClr val="030303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5000"/>
                        </a:lnSpc>
                      </a:pPr>
                      <a:endParaRPr lang="en-US" altLang="en-US" sz="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25781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600" kern="0" spc="-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Halcon/OpenCV/Open3D/P</a:t>
                      </a:r>
                      <a:r>
                        <a:rPr sz="600" kern="0" spc="-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CL/VisionPro</a:t>
                      </a:r>
                      <a:endParaRPr lang="en-US" altLang="en-US" sz="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</a:tbl>
          </a:graphicData>
        </a:graphic>
      </p:graphicFrame>
      <p:pic>
        <p:nvPicPr>
          <p:cNvPr id="2054" name="picture 20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407990" y="5840146"/>
            <a:ext cx="430715" cy="1312443"/>
          </a:xfrm>
          <a:prstGeom prst="rect">
            <a:avLst/>
          </a:prstGeom>
        </p:spPr>
      </p:pic>
      <p:pic>
        <p:nvPicPr>
          <p:cNvPr id="2056" name="picture 20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17787" y="7801712"/>
            <a:ext cx="1812622" cy="874191"/>
          </a:xfrm>
          <a:prstGeom prst="rect">
            <a:avLst/>
          </a:prstGeom>
        </p:spPr>
      </p:pic>
      <p:pic>
        <p:nvPicPr>
          <p:cNvPr id="2058" name="picture 20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756435" y="6182741"/>
            <a:ext cx="773976" cy="2214905"/>
          </a:xfrm>
          <a:prstGeom prst="rect">
            <a:avLst/>
          </a:prstGeom>
        </p:spPr>
      </p:pic>
      <p:pic>
        <p:nvPicPr>
          <p:cNvPr id="2060" name="picture 20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08428" y="5745989"/>
            <a:ext cx="1582443" cy="2954371"/>
          </a:xfrm>
          <a:prstGeom prst="rect">
            <a:avLst/>
          </a:prstGeom>
        </p:spPr>
      </p:pic>
      <p:pic>
        <p:nvPicPr>
          <p:cNvPr id="2062" name="picture 20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2721978" y="3224073"/>
            <a:ext cx="2118525" cy="1011351"/>
          </a:xfrm>
          <a:prstGeom prst="rect">
            <a:avLst/>
          </a:prstGeom>
        </p:spPr>
      </p:pic>
      <p:pic>
        <p:nvPicPr>
          <p:cNvPr id="2064" name="picture 206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950764" y="3224720"/>
            <a:ext cx="2118537" cy="1010716"/>
          </a:xfrm>
          <a:prstGeom prst="rect">
            <a:avLst/>
          </a:prstGeom>
        </p:spPr>
      </p:pic>
      <p:pic>
        <p:nvPicPr>
          <p:cNvPr id="2066" name="picture 20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493191" y="3222765"/>
            <a:ext cx="2118525" cy="1010716"/>
          </a:xfrm>
          <a:prstGeom prst="rect">
            <a:avLst/>
          </a:prstGeom>
        </p:spPr>
      </p:pic>
      <p:sp>
        <p:nvSpPr>
          <p:cNvPr id="2068" name="textbox 2068"/>
          <p:cNvSpPr/>
          <p:nvPr/>
        </p:nvSpPr>
        <p:spPr>
          <a:xfrm>
            <a:off x="4537418" y="1604829"/>
            <a:ext cx="2620010" cy="8077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5240" algn="l" rtl="0" eaLnBrk="0">
              <a:lnSpc>
                <a:spcPct val="89000"/>
              </a:lnSpc>
            </a:pPr>
            <a:r>
              <a:rPr sz="1200" b="1" kern="0" spc="11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Anti ambient light </a:t>
            </a:r>
            <a:endParaRPr lang="en-US" altLang="en-US" sz="1200" dirty="0"/>
          </a:p>
          <a:p>
            <a:pPr algn="l" rtl="0" eaLnBrk="0">
              <a:lnSpc>
                <a:spcPct val="108000"/>
              </a:lnSpc>
            </a:pPr>
            <a:endParaRPr lang="en-US" altLang="en-US" sz="400" dirty="0"/>
          </a:p>
          <a:p>
            <a:pPr marL="12700" indent="14605" algn="l" rtl="0" eaLnBrk="0">
              <a:lnSpc>
                <a:spcPct val="116000"/>
              </a:lnSpc>
              <a:spcBef>
                <a:spcPts val="0"/>
              </a:spcBef>
            </a:pPr>
            <a:r>
              <a:rPr sz="8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The self-developed </a:t>
            </a:r>
            <a:r>
              <a:rPr lang="en-US" sz="8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sz="8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ynamic </a:t>
            </a:r>
            <a:r>
              <a:rPr lang="en-US" sz="8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</a:t>
            </a:r>
            <a:r>
              <a:rPr sz="8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tripe </a:t>
            </a:r>
            <a:r>
              <a:rPr lang="en-US" sz="8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</a:t>
            </a:r>
            <a:r>
              <a:rPr sz="8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tructured Light technology can detect a variety of materials at the same time, which greatly improves the ability to resist interference from ambient light and creates a more complete image.</a:t>
            </a:r>
            <a:endParaRPr sz="800" kern="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70" name="textbox 2070"/>
          <p:cNvSpPr/>
          <p:nvPr/>
        </p:nvSpPr>
        <p:spPr>
          <a:xfrm>
            <a:off x="862224" y="1605185"/>
            <a:ext cx="2573654" cy="8070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l" rtl="0" eaLnBrk="0">
              <a:lnSpc>
                <a:spcPct val="107000"/>
              </a:lnSpc>
            </a:pPr>
            <a:r>
              <a:rPr sz="1200" b="1" kern="0" spc="15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Ultra-high precision</a:t>
            </a:r>
            <a:endParaRPr sz="1200" b="1" kern="0" spc="15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7000"/>
              </a:lnSpc>
            </a:pPr>
            <a:endParaRPr lang="en-US" altLang="en-US" sz="400" dirty="0"/>
          </a:p>
          <a:p>
            <a:pPr marL="26035" indent="635" algn="l" rtl="0" eaLnBrk="0">
              <a:lnSpc>
                <a:spcPct val="116000"/>
              </a:lnSpc>
              <a:spcBef>
                <a:spcPts val="0"/>
              </a:spcBef>
            </a:pPr>
            <a:r>
              <a:rPr sz="8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Equipped with a 5-megapixel binocular lens, the single-point repeatability can be up to 0.025mm, which meets the customer's demand for high-resolution screen output such as X, Y direction measurement or positioning.</a:t>
            </a:r>
            <a:endParaRPr sz="800" kern="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72" name="textbox 2072"/>
          <p:cNvSpPr/>
          <p:nvPr/>
        </p:nvSpPr>
        <p:spPr>
          <a:xfrm>
            <a:off x="0" y="426584"/>
            <a:ext cx="5734684" cy="296545"/>
          </a:xfrm>
          <a:prstGeom prst="rect">
            <a:avLst/>
          </a:prstGeom>
          <a:solidFill>
            <a:srgbClr val="EE1C28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lang="en-US" altLang="en-US" sz="500" dirty="0"/>
          </a:p>
          <a:p>
            <a:pPr marL="427990" algn="l" rtl="0" eaLnBrk="0">
              <a:lnSpc>
                <a:spcPct val="87000"/>
              </a:lnSpc>
              <a:spcBef>
                <a:spcPts val="5"/>
              </a:spcBef>
            </a:pP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Professional </a:t>
            </a:r>
            <a:r>
              <a:rPr lang="en-US" sz="12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3D area scanner built for craftsmanship</a:t>
            </a:r>
            <a:endParaRPr lang="en-US" altLang="en-US" sz="1200" dirty="0"/>
          </a:p>
        </p:txBody>
      </p:sp>
      <p:pic>
        <p:nvPicPr>
          <p:cNvPr id="2074" name="picture 207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6431729" y="9307758"/>
            <a:ext cx="698836" cy="698835"/>
          </a:xfrm>
          <a:prstGeom prst="rect">
            <a:avLst/>
          </a:prstGeom>
        </p:spPr>
      </p:pic>
      <p:grpSp>
        <p:nvGrpSpPr>
          <p:cNvPr id="64" name="group 64"/>
          <p:cNvGrpSpPr/>
          <p:nvPr/>
        </p:nvGrpSpPr>
        <p:grpSpPr>
          <a:xfrm rot="21600000">
            <a:off x="362484" y="1129742"/>
            <a:ext cx="1327175" cy="370205"/>
            <a:chOff x="-75565" y="0"/>
            <a:chExt cx="1327175" cy="370205"/>
          </a:xfrm>
        </p:grpSpPr>
        <p:pic>
          <p:nvPicPr>
            <p:cNvPr id="2076" name="picture 207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1600000">
              <a:off x="0" y="0"/>
              <a:ext cx="1251610" cy="295922"/>
            </a:xfrm>
            <a:prstGeom prst="rect">
              <a:avLst/>
            </a:prstGeom>
          </p:spPr>
        </p:pic>
        <p:sp>
          <p:nvSpPr>
            <p:cNvPr id="2078" name="textbox 2078"/>
            <p:cNvSpPr/>
            <p:nvPr/>
          </p:nvSpPr>
          <p:spPr>
            <a:xfrm>
              <a:off x="-75565" y="29210"/>
              <a:ext cx="1277619" cy="34099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lang="en-US" altLang="en-US" sz="400" dirty="0"/>
            </a:p>
            <a:p>
              <a:pPr marL="172720" algn="l" rtl="0" eaLnBrk="0">
                <a:lnSpc>
                  <a:spcPct val="87000"/>
                </a:lnSpc>
                <a:spcBef>
                  <a:spcPts val="5"/>
                </a:spcBef>
              </a:pPr>
              <a:r>
                <a:rPr lang="en-US" sz="800" kern="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C</a:t>
              </a:r>
              <a:r>
                <a:rPr sz="800" kern="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ore </a:t>
              </a:r>
              <a:r>
                <a:rPr lang="en-US" sz="800" kern="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A</a:t>
              </a:r>
              <a:r>
                <a:rPr sz="800" kern="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dvantage</a:t>
              </a:r>
              <a:r>
                <a:rPr lang="en-US" sz="800" kern="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s</a:t>
              </a:r>
              <a:endParaRPr lang="en-US" altLang="en-US" sz="1500" dirty="0"/>
            </a:p>
          </p:txBody>
        </p:sp>
      </p:grpSp>
      <p:grpSp>
        <p:nvGrpSpPr>
          <p:cNvPr id="66" name="group 66"/>
          <p:cNvGrpSpPr/>
          <p:nvPr/>
        </p:nvGrpSpPr>
        <p:grpSpPr>
          <a:xfrm rot="21600000">
            <a:off x="334544" y="2704444"/>
            <a:ext cx="1355115" cy="370839"/>
            <a:chOff x="-103505" y="0"/>
            <a:chExt cx="1355115" cy="370839"/>
          </a:xfrm>
        </p:grpSpPr>
        <p:pic>
          <p:nvPicPr>
            <p:cNvPr id="2080" name="picture 208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600000">
              <a:off x="0" y="0"/>
              <a:ext cx="1251610" cy="295922"/>
            </a:xfrm>
            <a:prstGeom prst="rect">
              <a:avLst/>
            </a:prstGeom>
          </p:spPr>
        </p:pic>
        <p:sp>
          <p:nvSpPr>
            <p:cNvPr id="2082" name="textbox 2082"/>
            <p:cNvSpPr/>
            <p:nvPr/>
          </p:nvSpPr>
          <p:spPr>
            <a:xfrm>
              <a:off x="-103505" y="29210"/>
              <a:ext cx="1277619" cy="34162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</a:pPr>
              <a:endParaRPr lang="en-US" altLang="en-US" sz="400" dirty="0"/>
            </a:p>
            <a:p>
              <a:pPr marL="177165" algn="l" rtl="0" eaLnBrk="0">
                <a:lnSpc>
                  <a:spcPct val="87000"/>
                </a:lnSpc>
                <a:spcBef>
                  <a:spcPts val="0"/>
                </a:spcBef>
              </a:pPr>
              <a:r>
                <a:rPr sz="800" kern="0" spc="5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Point cloud display</a:t>
              </a:r>
              <a:endParaRPr lang="en-US" altLang="en-US" sz="1500" dirty="0"/>
            </a:p>
          </p:txBody>
        </p:sp>
      </p:grpSp>
      <p:sp>
        <p:nvSpPr>
          <p:cNvPr id="2084" name="path"/>
          <p:cNvSpPr/>
          <p:nvPr/>
        </p:nvSpPr>
        <p:spPr>
          <a:xfrm>
            <a:off x="1277607" y="8439420"/>
            <a:ext cx="1231151" cy="280733"/>
          </a:xfrm>
          <a:custGeom>
            <a:avLst/>
            <a:gdLst/>
            <a:ahLst/>
            <a:cxnLst/>
            <a:rect l="0" t="0" r="0" b="0"/>
            <a:pathLst>
              <a:path w="1938" h="442">
                <a:moveTo>
                  <a:pt x="0" y="438"/>
                </a:moveTo>
                <a:lnTo>
                  <a:pt x="1938" y="3"/>
                </a:lnTo>
              </a:path>
            </a:pathLst>
          </a:custGeom>
          <a:noFill/>
          <a:ln w="4699" cap="flat">
            <a:solidFill>
              <a:srgbClr val="EE1D23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086" name="picture 208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276275" y="5191780"/>
            <a:ext cx="672793" cy="456538"/>
          </a:xfrm>
          <a:prstGeom prst="rect">
            <a:avLst/>
          </a:prstGeom>
        </p:spPr>
      </p:pic>
      <p:pic>
        <p:nvPicPr>
          <p:cNvPr id="2088" name="picture 208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604736" y="5745988"/>
            <a:ext cx="431962" cy="551675"/>
          </a:xfrm>
          <a:prstGeom prst="rect">
            <a:avLst/>
          </a:prstGeom>
        </p:spPr>
      </p:pic>
      <p:sp>
        <p:nvSpPr>
          <p:cNvPr id="2090" name="textbox 2090"/>
          <p:cNvSpPr/>
          <p:nvPr/>
        </p:nvSpPr>
        <p:spPr>
          <a:xfrm>
            <a:off x="4304784" y="9602731"/>
            <a:ext cx="1637029" cy="1600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66000"/>
              </a:lnSpc>
            </a:pPr>
            <a:endParaRPr lang="en-US" altLang="en-US" sz="100" dirty="0"/>
          </a:p>
          <a:p>
            <a:pPr marL="142875" algn="l" rtl="0" eaLnBrk="0">
              <a:lnSpc>
                <a:spcPct val="66000"/>
              </a:lnSpc>
              <a:tabLst>
                <a:tab pos="243840" algn="l"/>
              </a:tabLst>
            </a:pPr>
            <a:r>
              <a:rPr sz="10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1000" kern="0" spc="14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sales@rvbus</a:t>
            </a:r>
            <a:r>
              <a:rPr sz="1000" kern="0" spc="1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t.com</a:t>
            </a:r>
            <a:endParaRPr lang="en-US" altLang="en-US" sz="1000" dirty="0"/>
          </a:p>
        </p:txBody>
      </p:sp>
      <p:pic>
        <p:nvPicPr>
          <p:cNvPr id="2092" name="picture 209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4317484" y="9615431"/>
            <a:ext cx="130530" cy="130505"/>
          </a:xfrm>
          <a:prstGeom prst="rect">
            <a:avLst/>
          </a:prstGeom>
        </p:spPr>
      </p:pic>
      <p:sp>
        <p:nvSpPr>
          <p:cNvPr id="2094" name="textbox 2094"/>
          <p:cNvSpPr/>
          <p:nvPr/>
        </p:nvSpPr>
        <p:spPr>
          <a:xfrm>
            <a:off x="423508" y="9602731"/>
            <a:ext cx="1635125" cy="1854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79000"/>
              </a:lnSpc>
            </a:pPr>
            <a:endParaRPr lang="en-US" altLang="en-US" sz="100" dirty="0"/>
          </a:p>
          <a:p>
            <a:pPr marL="142875" algn="l" rtl="0" eaLnBrk="0">
              <a:lnSpc>
                <a:spcPct val="81000"/>
              </a:lnSpc>
              <a:tabLst>
                <a:tab pos="238125" algn="l"/>
              </a:tabLst>
            </a:pPr>
            <a:r>
              <a:rPr sz="10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1000" kern="0" spc="14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www.rvbust.com</a:t>
            </a:r>
            <a:endParaRPr lang="en-US" altLang="en-US" sz="1000" dirty="0"/>
          </a:p>
        </p:txBody>
      </p:sp>
      <p:pic>
        <p:nvPicPr>
          <p:cNvPr id="2096" name="picture 209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436208" y="9615431"/>
            <a:ext cx="130530" cy="130505"/>
          </a:xfrm>
          <a:prstGeom prst="rect">
            <a:avLst/>
          </a:prstGeom>
        </p:spPr>
      </p:pic>
      <p:sp>
        <p:nvSpPr>
          <p:cNvPr id="2098" name="textbox 2098"/>
          <p:cNvSpPr/>
          <p:nvPr/>
        </p:nvSpPr>
        <p:spPr>
          <a:xfrm>
            <a:off x="2473480" y="9602731"/>
            <a:ext cx="1392555" cy="1854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lang="en-US" altLang="en-US" sz="200" dirty="0"/>
          </a:p>
          <a:p>
            <a:pPr marL="142875" algn="l" rtl="0" eaLnBrk="0">
              <a:lnSpc>
                <a:spcPct val="81000"/>
              </a:lnSpc>
              <a:spcBef>
                <a:spcPts val="0"/>
              </a:spcBef>
              <a:tabLst>
                <a:tab pos="239395" algn="l"/>
              </a:tabLst>
            </a:pPr>
            <a:r>
              <a:rPr sz="10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1000" kern="0" spc="1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400</a:t>
            </a:r>
            <a:r>
              <a:rPr sz="1000" kern="0" spc="7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000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0419</a:t>
            </a:r>
            <a:r>
              <a:rPr sz="10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000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900</a:t>
            </a:r>
            <a:endParaRPr lang="en-US" altLang="en-US" sz="1000" dirty="0"/>
          </a:p>
        </p:txBody>
      </p:sp>
      <p:pic>
        <p:nvPicPr>
          <p:cNvPr id="2100" name="picture 210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2486180" y="9615431"/>
            <a:ext cx="130530" cy="130505"/>
          </a:xfrm>
          <a:prstGeom prst="rect">
            <a:avLst/>
          </a:prstGeom>
        </p:spPr>
      </p:pic>
      <p:sp>
        <p:nvSpPr>
          <p:cNvPr id="2104" name="path"/>
          <p:cNvSpPr/>
          <p:nvPr/>
        </p:nvSpPr>
        <p:spPr>
          <a:xfrm>
            <a:off x="1399524" y="7427161"/>
            <a:ext cx="856927" cy="195721"/>
          </a:xfrm>
          <a:custGeom>
            <a:avLst/>
            <a:gdLst/>
            <a:ahLst/>
            <a:cxnLst/>
            <a:rect l="0" t="0" r="0" b="0"/>
            <a:pathLst>
              <a:path w="1349" h="308">
                <a:moveTo>
                  <a:pt x="0" y="304"/>
                </a:moveTo>
                <a:lnTo>
                  <a:pt x="1348" y="3"/>
                </a:lnTo>
              </a:path>
            </a:pathLst>
          </a:custGeom>
          <a:noFill/>
          <a:ln w="4699" cap="flat">
            <a:solidFill>
              <a:srgbClr val="EE1D23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06" name="textbox 2106"/>
          <p:cNvSpPr/>
          <p:nvPr/>
        </p:nvSpPr>
        <p:spPr>
          <a:xfrm>
            <a:off x="969836" y="4304430"/>
            <a:ext cx="1158239" cy="1612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9000"/>
              </a:lnSpc>
            </a:pPr>
            <a:r>
              <a:rPr sz="1000" kern="0" spc="-10" dirty="0">
                <a:solidFill>
                  <a:srgbClr val="03030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Sheet metal parts gluing inspection point cloud</a:t>
            </a:r>
            <a:endParaRPr sz="1000" kern="0" spc="-10" dirty="0">
              <a:solidFill>
                <a:srgbClr val="030303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08" name="textbox 2108"/>
          <p:cNvSpPr/>
          <p:nvPr/>
        </p:nvSpPr>
        <p:spPr>
          <a:xfrm>
            <a:off x="5601186" y="4305446"/>
            <a:ext cx="987425" cy="1600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8000"/>
              </a:lnSpc>
            </a:pPr>
            <a:r>
              <a:rPr sz="1000" kern="0" spc="-10" dirty="0">
                <a:solidFill>
                  <a:srgbClr val="03030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Automobile B-pillar workpiece point cloud</a:t>
            </a:r>
            <a:endParaRPr sz="1000" kern="0" spc="-10" dirty="0">
              <a:solidFill>
                <a:srgbClr val="030303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12" name="textbox 2112"/>
          <p:cNvSpPr/>
          <p:nvPr/>
        </p:nvSpPr>
        <p:spPr>
          <a:xfrm>
            <a:off x="3205480" y="4305300"/>
            <a:ext cx="1260475" cy="1606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9000"/>
              </a:lnSpc>
            </a:pPr>
            <a:r>
              <a:rPr sz="1000" kern="0" spc="-20" dirty="0">
                <a:solidFill>
                  <a:srgbClr val="03030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steel plate workpiece</a:t>
            </a:r>
            <a:r>
              <a:rPr lang="en-US" sz="1000" kern="0" spc="-20" dirty="0">
                <a:solidFill>
                  <a:srgbClr val="03030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point cloud</a:t>
            </a:r>
            <a:endParaRPr lang="en-US" sz="1000" kern="0" spc="-20" dirty="0">
              <a:solidFill>
                <a:srgbClr val="030303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16" name="textbox 2116"/>
          <p:cNvSpPr/>
          <p:nvPr/>
        </p:nvSpPr>
        <p:spPr>
          <a:xfrm>
            <a:off x="2357363" y="6506813"/>
            <a:ext cx="412115" cy="1295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5000"/>
              </a:lnSpc>
            </a:pPr>
            <a:r>
              <a:rPr sz="800" kern="0" spc="110" dirty="0">
                <a:solidFill>
                  <a:srgbClr val="03030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380</a:t>
            </a:r>
            <a:r>
              <a:rPr sz="800" kern="0" spc="0" dirty="0">
                <a:solidFill>
                  <a:srgbClr val="03030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mm</a:t>
            </a:r>
            <a:endParaRPr lang="en-US" altLang="en-US" sz="800" dirty="0"/>
          </a:p>
        </p:txBody>
      </p:sp>
      <p:pic>
        <p:nvPicPr>
          <p:cNvPr id="2118" name="picture 21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2554004" y="5757383"/>
            <a:ext cx="27304" cy="2650014"/>
          </a:xfrm>
          <a:prstGeom prst="rect">
            <a:avLst/>
          </a:prstGeom>
        </p:spPr>
      </p:pic>
      <p:pic>
        <p:nvPicPr>
          <p:cNvPr id="2120" name="picture 21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4119869" y="1573676"/>
            <a:ext cx="245161" cy="273501"/>
          </a:xfrm>
          <a:prstGeom prst="rect">
            <a:avLst/>
          </a:prstGeom>
        </p:spPr>
      </p:pic>
      <p:sp>
        <p:nvSpPr>
          <p:cNvPr id="2122" name="textbox 2122"/>
          <p:cNvSpPr/>
          <p:nvPr/>
        </p:nvSpPr>
        <p:spPr>
          <a:xfrm rot="20760000">
            <a:off x="1780078" y="8565443"/>
            <a:ext cx="434975" cy="1390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</a:pPr>
            <a:endParaRPr lang="en-US" altLang="en-US" sz="200" dirty="0"/>
          </a:p>
          <a:p>
            <a:pPr marL="12700" algn="l" rtl="0" eaLnBrk="0">
              <a:lnSpc>
                <a:spcPct val="87000"/>
              </a:lnSpc>
            </a:pPr>
            <a:r>
              <a:rPr sz="700" i="1" kern="0" spc="170" dirty="0">
                <a:solidFill>
                  <a:srgbClr val="03030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373mm</a:t>
            </a:r>
            <a:endParaRPr lang="en-US" altLang="en-US" sz="700" dirty="0"/>
          </a:p>
        </p:txBody>
      </p:sp>
      <p:sp>
        <p:nvSpPr>
          <p:cNvPr id="2124" name="textbox 2124"/>
          <p:cNvSpPr/>
          <p:nvPr/>
        </p:nvSpPr>
        <p:spPr>
          <a:xfrm rot="20760000">
            <a:off x="1629332" y="7535813"/>
            <a:ext cx="434340" cy="1416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lang="en-US" altLang="en-US" sz="200" dirty="0"/>
          </a:p>
          <a:p>
            <a:pPr marL="12700" algn="l" rtl="0" eaLnBrk="0">
              <a:lnSpc>
                <a:spcPct val="90000"/>
              </a:lnSpc>
              <a:spcBef>
                <a:spcPts val="0"/>
              </a:spcBef>
            </a:pPr>
            <a:r>
              <a:rPr sz="700" i="1" kern="0" spc="170" dirty="0">
                <a:solidFill>
                  <a:srgbClr val="03030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263mm</a:t>
            </a:r>
            <a:endParaRPr lang="en-US" altLang="en-US" sz="700" dirty="0"/>
          </a:p>
        </p:txBody>
      </p:sp>
      <p:pic>
        <p:nvPicPr>
          <p:cNvPr id="2126" name="picture 212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453889" y="1584025"/>
            <a:ext cx="246763" cy="252814"/>
          </a:xfrm>
          <a:prstGeom prst="rect">
            <a:avLst/>
          </a:prstGeom>
        </p:spPr>
      </p:pic>
      <p:sp>
        <p:nvSpPr>
          <p:cNvPr id="2128" name="textbox 2128"/>
          <p:cNvSpPr/>
          <p:nvPr/>
        </p:nvSpPr>
        <p:spPr>
          <a:xfrm rot="3180000">
            <a:off x="706074" y="8377393"/>
            <a:ext cx="347345" cy="1447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5000"/>
              </a:lnSpc>
            </a:pPr>
            <a:endParaRPr lang="en-US" altLang="en-US" sz="200" dirty="0"/>
          </a:p>
          <a:p>
            <a:pPr marL="12700" algn="l" rtl="0" eaLnBrk="0">
              <a:lnSpc>
                <a:spcPct val="79000"/>
              </a:lnSpc>
              <a:spcBef>
                <a:spcPts val="0"/>
              </a:spcBef>
            </a:pPr>
            <a:r>
              <a:rPr sz="800" kern="0" spc="-30" dirty="0">
                <a:solidFill>
                  <a:srgbClr val="03030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252mm</a:t>
            </a:r>
            <a:endParaRPr lang="en-US" altLang="en-US" sz="800" dirty="0"/>
          </a:p>
        </p:txBody>
      </p:sp>
      <p:sp>
        <p:nvSpPr>
          <p:cNvPr id="2130" name="textbox 2130"/>
          <p:cNvSpPr/>
          <p:nvPr/>
        </p:nvSpPr>
        <p:spPr>
          <a:xfrm rot="2580000">
            <a:off x="960466" y="7470330"/>
            <a:ext cx="335915" cy="1492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21000"/>
              </a:lnSpc>
            </a:pPr>
            <a:endParaRPr lang="en-US" altLang="en-US" sz="200" dirty="0"/>
          </a:p>
          <a:p>
            <a:pPr marL="12700" algn="l" rtl="0" eaLnBrk="0">
              <a:lnSpc>
                <a:spcPct val="81000"/>
              </a:lnSpc>
              <a:spcBef>
                <a:spcPts val="0"/>
              </a:spcBef>
            </a:pPr>
            <a:r>
              <a:rPr sz="800" kern="0" spc="-40" dirty="0">
                <a:solidFill>
                  <a:srgbClr val="03030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171mm</a:t>
            </a:r>
            <a:endParaRPr lang="en-US" altLang="en-US" sz="800" dirty="0"/>
          </a:p>
        </p:txBody>
      </p:sp>
      <p:pic>
        <p:nvPicPr>
          <p:cNvPr id="2132" name="picture 213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2304271" y="5757383"/>
            <a:ext cx="27292" cy="1653412"/>
          </a:xfrm>
          <a:prstGeom prst="rect">
            <a:avLst/>
          </a:prstGeom>
        </p:spPr>
      </p:pic>
      <p:pic>
        <p:nvPicPr>
          <p:cNvPr id="2134" name="picture 213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1600000">
            <a:off x="436486" y="9196082"/>
            <a:ext cx="6694081" cy="6350"/>
          </a:xfrm>
          <a:prstGeom prst="rect">
            <a:avLst/>
          </a:prstGeom>
        </p:spPr>
      </p:pic>
      <p:sp>
        <p:nvSpPr>
          <p:cNvPr id="2136" name="textbox 2136"/>
          <p:cNvSpPr/>
          <p:nvPr/>
        </p:nvSpPr>
        <p:spPr>
          <a:xfrm>
            <a:off x="2615000" y="7048467"/>
            <a:ext cx="412115" cy="1295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5000"/>
              </a:lnSpc>
            </a:pPr>
            <a:r>
              <a:rPr sz="800" kern="0" spc="110" dirty="0">
                <a:solidFill>
                  <a:srgbClr val="03030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580</a:t>
            </a:r>
            <a:r>
              <a:rPr sz="800" kern="0" spc="0" dirty="0">
                <a:solidFill>
                  <a:srgbClr val="03030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mm</a:t>
            </a:r>
            <a:endParaRPr lang="en-US" altLang="en-US" sz="800" dirty="0"/>
          </a:p>
        </p:txBody>
      </p:sp>
      <p:pic>
        <p:nvPicPr>
          <p:cNvPr id="2138" name="picture 213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1600000">
            <a:off x="1184210" y="8683001"/>
            <a:ext cx="105990" cy="48005"/>
          </a:xfrm>
          <a:prstGeom prst="rect">
            <a:avLst/>
          </a:prstGeom>
        </p:spPr>
      </p:pic>
      <p:pic>
        <p:nvPicPr>
          <p:cNvPr id="2140" name="picture 214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21600000">
            <a:off x="1596224" y="5718302"/>
            <a:ext cx="1010894" cy="6350"/>
          </a:xfrm>
          <a:prstGeom prst="rect">
            <a:avLst/>
          </a:prstGeom>
        </p:spPr>
      </p:pic>
      <p:sp>
        <p:nvSpPr>
          <p:cNvPr id="2142" name="rect"/>
          <p:cNvSpPr/>
          <p:nvPr/>
        </p:nvSpPr>
        <p:spPr>
          <a:xfrm>
            <a:off x="1303855" y="7587553"/>
            <a:ext cx="47967" cy="42964"/>
          </a:xfrm>
          <a:prstGeom prst="rect">
            <a:avLst/>
          </a:prstGeom>
          <a:solidFill>
            <a:srgbClr val="EE1D2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44" name="rect"/>
          <p:cNvSpPr/>
          <p:nvPr/>
        </p:nvSpPr>
        <p:spPr>
          <a:xfrm>
            <a:off x="925165" y="7278258"/>
            <a:ext cx="47967" cy="42964"/>
          </a:xfrm>
          <a:prstGeom prst="rect">
            <a:avLst/>
          </a:prstGeom>
          <a:solidFill>
            <a:srgbClr val="EE1D2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46" name="rect"/>
          <p:cNvSpPr/>
          <p:nvPr/>
        </p:nvSpPr>
        <p:spPr>
          <a:xfrm>
            <a:off x="683771" y="8071170"/>
            <a:ext cx="42926" cy="47993"/>
          </a:xfrm>
          <a:prstGeom prst="rect">
            <a:avLst/>
          </a:prstGeom>
          <a:solidFill>
            <a:srgbClr val="EE1D2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148" name="picture 214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21600000">
            <a:off x="2243876" y="7418154"/>
            <a:ext cx="52692" cy="26657"/>
          </a:xfrm>
          <a:prstGeom prst="rect">
            <a:avLst/>
          </a:prstGeom>
        </p:spPr>
      </p:pic>
      <p:sp>
        <p:nvSpPr>
          <p:cNvPr id="2150" name="rect"/>
          <p:cNvSpPr/>
          <p:nvPr/>
        </p:nvSpPr>
        <p:spPr>
          <a:xfrm>
            <a:off x="1359411" y="7605231"/>
            <a:ext cx="52692" cy="26657"/>
          </a:xfrm>
          <a:prstGeom prst="rect">
            <a:avLst/>
          </a:prstGeom>
          <a:solidFill>
            <a:srgbClr val="EE1D2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152" name="picture 215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21600000">
            <a:off x="2496176" y="8430434"/>
            <a:ext cx="52692" cy="26644"/>
          </a:xfrm>
          <a:prstGeom prst="rect">
            <a:avLst/>
          </a:prstGeom>
        </p:spPr>
      </p:pic>
      <p:pic>
        <p:nvPicPr>
          <p:cNvPr id="2154" name="picture 215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21600000">
            <a:off x="6076391" y="7651825"/>
            <a:ext cx="6350" cy="6350"/>
          </a:xfrm>
          <a:prstGeom prst="rect">
            <a:avLst/>
          </a:prstGeom>
        </p:spPr>
      </p:pic>
      <p:pic>
        <p:nvPicPr>
          <p:cNvPr id="10" name="图片 9" descr="如本科技英文LOGO"/>
          <p:cNvPicPr/>
          <p:nvPr>
            <p:custDataLst>
              <p:tags r:id="rId26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5789930" y="420370"/>
            <a:ext cx="1651000" cy="297180"/>
          </a:xfrm>
          <a:prstGeom prst="rect">
            <a:avLst/>
          </a:prstGeom>
        </p:spPr>
      </p:pic>
      <p:sp>
        <p:nvSpPr>
          <p:cNvPr id="11" name="textbox 10"/>
          <p:cNvSpPr/>
          <p:nvPr>
            <p:custDataLst>
              <p:tags r:id="rId28"/>
            </p:custDataLst>
          </p:nvPr>
        </p:nvSpPr>
        <p:spPr>
          <a:xfrm>
            <a:off x="6072505" y="647700"/>
            <a:ext cx="1376680" cy="10477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155"/>
              </a:lnSpc>
            </a:pPr>
            <a:r>
              <a:rPr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Intelligent </a:t>
            </a:r>
            <a:r>
              <a:rPr lang="en-US"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</a:t>
            </a:r>
            <a:r>
              <a:rPr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and-</a:t>
            </a:r>
            <a:r>
              <a:rPr lang="en-US"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</a:t>
            </a:r>
            <a:r>
              <a:rPr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ye </a:t>
            </a:r>
            <a:r>
              <a:rPr lang="en-US"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</a:t>
            </a:r>
            <a:r>
              <a:rPr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xpert</a:t>
            </a:r>
            <a:endParaRPr lang="en-US" altLang="en-US" sz="800" kern="0" spc="-10" dirty="0">
              <a:solidFill>
                <a:srgbClr val="251713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" name="rect"/>
          <p:cNvSpPr/>
          <p:nvPr/>
        </p:nvSpPr>
        <p:spPr>
          <a:xfrm>
            <a:off x="0" y="3458642"/>
            <a:ext cx="7559547" cy="6801357"/>
          </a:xfrm>
          <a:prstGeom prst="rect">
            <a:avLst/>
          </a:prstGeom>
          <a:solidFill>
            <a:srgbClr val="ECECE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68" name="group 68"/>
          <p:cNvGrpSpPr/>
          <p:nvPr/>
        </p:nvGrpSpPr>
        <p:grpSpPr>
          <a:xfrm rot="21600000">
            <a:off x="1475530" y="5929027"/>
            <a:ext cx="4558737" cy="2553770"/>
            <a:chOff x="0" y="30709"/>
            <a:chExt cx="4558737" cy="2553770"/>
          </a:xfrm>
        </p:grpSpPr>
        <p:pic>
          <p:nvPicPr>
            <p:cNvPr id="2158" name="picture 215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326644" y="213397"/>
              <a:ext cx="3965867" cy="2055197"/>
            </a:xfrm>
            <a:prstGeom prst="rect">
              <a:avLst/>
            </a:prstGeom>
          </p:spPr>
        </p:pic>
        <p:pic>
          <p:nvPicPr>
            <p:cNvPr id="2162" name="picture 216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3514284" y="1911247"/>
              <a:ext cx="1044453" cy="673232"/>
            </a:xfrm>
            <a:prstGeom prst="rect">
              <a:avLst/>
            </a:prstGeom>
          </p:spPr>
        </p:pic>
        <p:pic>
          <p:nvPicPr>
            <p:cNvPr id="2164" name="picture 216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1908184"/>
              <a:ext cx="869480" cy="676293"/>
            </a:xfrm>
            <a:prstGeom prst="rect">
              <a:avLst/>
            </a:prstGeom>
          </p:spPr>
        </p:pic>
        <p:pic>
          <p:nvPicPr>
            <p:cNvPr id="2166" name="picture 216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30709"/>
              <a:ext cx="899467" cy="23876"/>
            </a:xfrm>
            <a:prstGeom prst="rect">
              <a:avLst/>
            </a:prstGeom>
          </p:spPr>
        </p:pic>
        <p:pic>
          <p:nvPicPr>
            <p:cNvPr id="2168" name="picture 216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3631966" y="30711"/>
              <a:ext cx="709259" cy="23876"/>
            </a:xfrm>
            <a:prstGeom prst="rect">
              <a:avLst/>
            </a:prstGeom>
          </p:spPr>
        </p:pic>
        <p:pic>
          <p:nvPicPr>
            <p:cNvPr id="2170" name="picture 217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2288938" y="1921120"/>
              <a:ext cx="23876" cy="506388"/>
            </a:xfrm>
            <a:prstGeom prst="rect">
              <a:avLst/>
            </a:prstGeom>
          </p:spPr>
        </p:pic>
        <p:sp>
          <p:nvSpPr>
            <p:cNvPr id="2172" name="rect"/>
            <p:cNvSpPr/>
            <p:nvPr/>
          </p:nvSpPr>
          <p:spPr>
            <a:xfrm>
              <a:off x="887525" y="42655"/>
              <a:ext cx="23876" cy="485334"/>
            </a:xfrm>
            <a:prstGeom prst="rect">
              <a:avLst/>
            </a:prstGeom>
            <a:solidFill>
              <a:srgbClr val="231F20">
                <a:alpha val="49803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2174" name="picture 217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600000">
              <a:off x="3620034" y="42655"/>
              <a:ext cx="23876" cy="485334"/>
            </a:xfrm>
            <a:prstGeom prst="rect">
              <a:avLst/>
            </a:prstGeom>
          </p:spPr>
        </p:pic>
      </p:grpSp>
      <p:sp>
        <p:nvSpPr>
          <p:cNvPr id="2176" name="textbox 2176"/>
          <p:cNvSpPr/>
          <p:nvPr/>
        </p:nvSpPr>
        <p:spPr>
          <a:xfrm>
            <a:off x="414655" y="767715"/>
            <a:ext cx="6732905" cy="21894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8415" indent="0" algn="l" rtl="0" eaLnBrk="0" fontAlgn="auto">
              <a:lnSpc>
                <a:spcPct val="90000"/>
              </a:lnSpc>
            </a:pPr>
            <a:r>
              <a:rPr sz="3600" b="1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RVC-P2600</a:t>
            </a:r>
            <a:r>
              <a:rPr sz="4800" b="1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sz="4800" b="1" kern="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8415" indent="0" algn="l" rtl="0" eaLnBrk="0" fontAlgn="auto">
              <a:lnSpc>
                <a:spcPct val="90000"/>
              </a:lnSpc>
            </a:pPr>
            <a:r>
              <a:rPr lang="en-US" sz="4000" b="1" kern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4000" b="1" kern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High Precision</a:t>
            </a:r>
            <a:r>
              <a:rPr sz="4000" b="1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sz="4000" b="1" kern="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8415" indent="0" algn="l" rtl="0" eaLnBrk="0" fontAlgn="auto">
              <a:lnSpc>
                <a:spcPct val="90000"/>
              </a:lnSpc>
            </a:pPr>
            <a:r>
              <a:rPr sz="36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3D </a:t>
            </a:r>
            <a:r>
              <a:rPr lang="en-US" sz="36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sz="36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rea </a:t>
            </a:r>
            <a:r>
              <a:rPr lang="en-US" sz="36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</a:t>
            </a:r>
            <a:r>
              <a:rPr sz="36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canner</a:t>
            </a:r>
            <a:endParaRPr sz="3600" kern="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6000"/>
              </a:lnSpc>
            </a:pPr>
            <a:endParaRPr lang="en-US" altLang="en-US" sz="200" dirty="0"/>
          </a:p>
          <a:p>
            <a:pPr marL="24130" indent="5715" algn="l" rtl="0" eaLnBrk="0">
              <a:lnSpc>
                <a:spcPct val="122000"/>
              </a:lnSpc>
              <a:spcBef>
                <a:spcPts val="0"/>
              </a:spcBef>
            </a:pPr>
            <a:endParaRPr sz="700" kern="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4130" indent="5715" algn="l" rtl="0" eaLnBrk="0">
              <a:lnSpc>
                <a:spcPct val="122000"/>
              </a:lnSpc>
              <a:spcBef>
                <a:spcPts val="0"/>
              </a:spcBef>
            </a:pPr>
            <a:r>
              <a:rPr sz="10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RVC-P2600 high-precision 3D area scanner with binocular lens, compact structure design, and stable perfor</a:t>
            </a:r>
            <a:r>
              <a:rPr lang="en-US" sz="10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10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mance. RVC-P2600 is waterproof, dustproof, high temperature resistance, adapt to the factories environments full of dust,water vapor, and oil stains. The scanner used widely in welding, cutting, grinding, spraying, positi</a:t>
            </a:r>
            <a:r>
              <a:rPr lang="en-US" sz="10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10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oning assembly, gluing and other high-precision visual positioning scenes.</a:t>
            </a:r>
            <a:endParaRPr sz="1000" kern="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4130" indent="5715" algn="l" rtl="0" eaLnBrk="0">
              <a:lnSpc>
                <a:spcPct val="122000"/>
              </a:lnSpc>
              <a:spcBef>
                <a:spcPts val="0"/>
              </a:spcBef>
            </a:pPr>
            <a:endParaRPr sz="1000" kern="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178" name="picture 21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534438" y="4305062"/>
            <a:ext cx="6488607" cy="854069"/>
          </a:xfrm>
          <a:prstGeom prst="rect">
            <a:avLst/>
          </a:prstGeom>
        </p:spPr>
      </p:pic>
      <p:sp>
        <p:nvSpPr>
          <p:cNvPr id="2180" name="textbox 2180"/>
          <p:cNvSpPr/>
          <p:nvPr/>
        </p:nvSpPr>
        <p:spPr>
          <a:xfrm>
            <a:off x="0" y="426134"/>
            <a:ext cx="5735320" cy="296545"/>
          </a:xfrm>
          <a:prstGeom prst="rect">
            <a:avLst/>
          </a:prstGeom>
          <a:solidFill>
            <a:srgbClr val="EE1C28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lang="en-US" altLang="en-US" sz="500" dirty="0"/>
          </a:p>
          <a:p>
            <a:pPr marL="427990" algn="l" rtl="0" eaLnBrk="0">
              <a:lnSpc>
                <a:spcPct val="87000"/>
              </a:lnSpc>
              <a:spcBef>
                <a:spcPts val="5"/>
              </a:spcBef>
            </a:pP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Professional </a:t>
            </a:r>
            <a:r>
              <a:rPr lang="en-US" sz="12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3D area scanner built for craftsmanship</a:t>
            </a:r>
            <a:endParaRPr lang="en-US" altLang="en-US" sz="1200" dirty="0"/>
          </a:p>
        </p:txBody>
      </p:sp>
      <p:pic>
        <p:nvPicPr>
          <p:cNvPr id="2186" name="picture 218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6429340" y="9307312"/>
            <a:ext cx="698835" cy="698835"/>
          </a:xfrm>
          <a:prstGeom prst="rect">
            <a:avLst/>
          </a:prstGeom>
        </p:spPr>
      </p:pic>
      <p:sp>
        <p:nvSpPr>
          <p:cNvPr id="2190" name="textbox 2190"/>
          <p:cNvSpPr/>
          <p:nvPr/>
        </p:nvSpPr>
        <p:spPr>
          <a:xfrm>
            <a:off x="4302407" y="9602281"/>
            <a:ext cx="1637029" cy="1600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65000"/>
              </a:lnSpc>
            </a:pPr>
            <a:endParaRPr lang="en-US" altLang="en-US" sz="100" dirty="0"/>
          </a:p>
          <a:p>
            <a:pPr marL="142875" algn="l" rtl="0" eaLnBrk="0">
              <a:lnSpc>
                <a:spcPct val="66000"/>
              </a:lnSpc>
              <a:spcBef>
                <a:spcPts val="0"/>
              </a:spcBef>
              <a:tabLst>
                <a:tab pos="243840" algn="l"/>
              </a:tabLst>
            </a:pPr>
            <a:r>
              <a:rPr sz="10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1000" kern="0" spc="14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sales@rvbus</a:t>
            </a:r>
            <a:r>
              <a:rPr sz="1000" kern="0" spc="1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t.com</a:t>
            </a:r>
            <a:endParaRPr lang="en-US" altLang="en-US" sz="1000" dirty="0"/>
          </a:p>
        </p:txBody>
      </p:sp>
      <p:pic>
        <p:nvPicPr>
          <p:cNvPr id="2192" name="picture 219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4315107" y="9614981"/>
            <a:ext cx="130518" cy="130517"/>
          </a:xfrm>
          <a:prstGeom prst="rect">
            <a:avLst/>
          </a:prstGeom>
        </p:spPr>
      </p:pic>
      <p:sp>
        <p:nvSpPr>
          <p:cNvPr id="2194" name="textbox 2194"/>
          <p:cNvSpPr/>
          <p:nvPr/>
        </p:nvSpPr>
        <p:spPr>
          <a:xfrm>
            <a:off x="421130" y="9602281"/>
            <a:ext cx="1635125" cy="1854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78000"/>
              </a:lnSpc>
            </a:pPr>
            <a:endParaRPr lang="en-US" altLang="en-US" sz="100" dirty="0"/>
          </a:p>
          <a:p>
            <a:pPr marL="142875" algn="l" rtl="0" eaLnBrk="0">
              <a:lnSpc>
                <a:spcPct val="81000"/>
              </a:lnSpc>
              <a:spcBef>
                <a:spcPts val="0"/>
              </a:spcBef>
              <a:tabLst>
                <a:tab pos="238125" algn="l"/>
              </a:tabLst>
            </a:pPr>
            <a:r>
              <a:rPr sz="10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1000" kern="0" spc="14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www.rvbust.com</a:t>
            </a:r>
            <a:endParaRPr lang="en-US" altLang="en-US" sz="1000" dirty="0"/>
          </a:p>
        </p:txBody>
      </p:sp>
      <p:pic>
        <p:nvPicPr>
          <p:cNvPr id="2196" name="picture 219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433830" y="9614981"/>
            <a:ext cx="130517" cy="130517"/>
          </a:xfrm>
          <a:prstGeom prst="rect">
            <a:avLst/>
          </a:prstGeom>
        </p:spPr>
      </p:pic>
      <p:sp>
        <p:nvSpPr>
          <p:cNvPr id="2200" name="textbox 2200"/>
          <p:cNvSpPr/>
          <p:nvPr/>
        </p:nvSpPr>
        <p:spPr>
          <a:xfrm>
            <a:off x="2471088" y="9602281"/>
            <a:ext cx="1392555" cy="1854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lang="en-US" altLang="en-US" sz="200" dirty="0"/>
          </a:p>
          <a:p>
            <a:pPr marL="142875" algn="l" rtl="0" eaLnBrk="0">
              <a:lnSpc>
                <a:spcPct val="81000"/>
              </a:lnSpc>
              <a:spcBef>
                <a:spcPts val="0"/>
              </a:spcBef>
              <a:tabLst>
                <a:tab pos="239395" algn="l"/>
              </a:tabLst>
            </a:pPr>
            <a:r>
              <a:rPr sz="10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1000" kern="0" spc="1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400</a:t>
            </a:r>
            <a:r>
              <a:rPr sz="1000" kern="0" spc="7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000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0419</a:t>
            </a:r>
            <a:r>
              <a:rPr sz="10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000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900</a:t>
            </a:r>
            <a:endParaRPr lang="en-US" altLang="en-US" sz="1000" dirty="0"/>
          </a:p>
        </p:txBody>
      </p:sp>
      <p:pic>
        <p:nvPicPr>
          <p:cNvPr id="2202" name="picture 220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2483788" y="9614981"/>
            <a:ext cx="130530" cy="130517"/>
          </a:xfrm>
          <a:prstGeom prst="rect">
            <a:avLst/>
          </a:prstGeom>
        </p:spPr>
      </p:pic>
      <p:pic>
        <p:nvPicPr>
          <p:cNvPr id="2216" name="picture 22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434085" y="9195638"/>
            <a:ext cx="6694081" cy="6350"/>
          </a:xfrm>
          <a:prstGeom prst="rect">
            <a:avLst/>
          </a:prstGeom>
        </p:spPr>
      </p:pic>
      <p:pic>
        <p:nvPicPr>
          <p:cNvPr id="10" name="图片 9" descr="如本科技英文LOGO"/>
          <p:cNvPicPr/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789930" y="420370"/>
            <a:ext cx="1651000" cy="297180"/>
          </a:xfrm>
          <a:prstGeom prst="rect">
            <a:avLst/>
          </a:prstGeom>
        </p:spPr>
      </p:pic>
      <p:sp>
        <p:nvSpPr>
          <p:cNvPr id="11" name="textbox 10"/>
          <p:cNvSpPr/>
          <p:nvPr>
            <p:custDataLst>
              <p:tags r:id="rId16"/>
            </p:custDataLst>
          </p:nvPr>
        </p:nvSpPr>
        <p:spPr>
          <a:xfrm>
            <a:off x="6072505" y="647700"/>
            <a:ext cx="1376680" cy="10477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155"/>
              </a:lnSpc>
            </a:pPr>
            <a:r>
              <a:rPr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Intelligent </a:t>
            </a:r>
            <a:r>
              <a:rPr lang="en-US"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</a:t>
            </a:r>
            <a:r>
              <a:rPr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and-</a:t>
            </a:r>
            <a:r>
              <a:rPr lang="en-US"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</a:t>
            </a:r>
            <a:r>
              <a:rPr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ye </a:t>
            </a:r>
            <a:r>
              <a:rPr lang="en-US"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</a:t>
            </a:r>
            <a:r>
              <a:rPr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xpert</a:t>
            </a:r>
            <a:endParaRPr lang="en-US" altLang="en-US" sz="800" kern="0" spc="-10" dirty="0">
              <a:solidFill>
                <a:srgbClr val="251713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54" name="textbox 1854"/>
          <p:cNvSpPr/>
          <p:nvPr>
            <p:custDataLst>
              <p:tags r:id="rId17"/>
            </p:custDataLst>
          </p:nvPr>
        </p:nvSpPr>
        <p:spPr>
          <a:xfrm>
            <a:off x="441325" y="3726815"/>
            <a:ext cx="1995170" cy="351790"/>
          </a:xfrm>
          <a:prstGeom prst="rect">
            <a:avLst/>
          </a:prstGeom>
          <a:solidFill>
            <a:srgbClr val="EE1C28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300" dirty="0"/>
          </a:p>
          <a:p>
            <a:pPr marL="152400" algn="l" rtl="0" eaLnBrk="0">
              <a:lnSpc>
                <a:spcPct val="88000"/>
              </a:lnSpc>
              <a:spcBef>
                <a:spcPts val="0"/>
              </a:spcBef>
            </a:pPr>
            <a:r>
              <a:rPr sz="900" kern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Aircraft aluminum fuselage for all-around protection</a:t>
            </a:r>
            <a:endParaRPr sz="900" kern="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8"/>
            </p:custDataLst>
          </p:nvPr>
        </p:nvSpPr>
        <p:spPr>
          <a:xfrm>
            <a:off x="636905" y="5196840"/>
            <a:ext cx="1522095" cy="3619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2700" algn="l" eaLnBrk="0">
              <a:lnSpc>
                <a:spcPct val="88000"/>
              </a:lnSpc>
              <a:buClrTx/>
              <a:buSzTx/>
              <a:buFontTx/>
            </a:pPr>
            <a:r>
              <a:rPr sz="10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Waterproof level</a:t>
            </a:r>
            <a:r>
              <a:rPr lang="en-US" sz="10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10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greatly</a:t>
            </a:r>
            <a:r>
              <a:rPr lang="en-US" sz="10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10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improved</a:t>
            </a:r>
            <a:endParaRPr sz="1000" kern="0" spc="4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9"/>
            </p:custDataLst>
          </p:nvPr>
        </p:nvSpPr>
        <p:spPr>
          <a:xfrm>
            <a:off x="2300605" y="5196840"/>
            <a:ext cx="1492250" cy="3619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2700" algn="l" eaLnBrk="0">
              <a:lnSpc>
                <a:spcPct val="88000"/>
              </a:lnSpc>
              <a:buClrTx/>
              <a:buSzTx/>
              <a:buFontTx/>
            </a:pPr>
            <a:r>
              <a:rPr lang="en-US" sz="10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</a:t>
            </a:r>
            <a:r>
              <a:rPr sz="10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ust proof level greatly improved</a:t>
            </a:r>
            <a:endParaRPr sz="1000" kern="0" spc="4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0"/>
            </p:custDataLst>
          </p:nvPr>
        </p:nvSpPr>
        <p:spPr>
          <a:xfrm>
            <a:off x="3829685" y="5196840"/>
            <a:ext cx="1563370" cy="3619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2700" algn="l" eaLnBrk="0">
              <a:lnSpc>
                <a:spcPct val="88000"/>
              </a:lnSpc>
              <a:buClrTx/>
              <a:buSzTx/>
              <a:buFontTx/>
            </a:pPr>
            <a:r>
              <a:rPr sz="10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Passed professional </a:t>
            </a:r>
            <a:r>
              <a:rPr sz="10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vibration test</a:t>
            </a:r>
            <a:r>
              <a:rPr sz="10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sz="1000" kern="0" spc="4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1"/>
            </p:custDataLst>
          </p:nvPr>
        </p:nvSpPr>
        <p:spPr>
          <a:xfrm>
            <a:off x="5652135" y="5196840"/>
            <a:ext cx="1272540" cy="4972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2700" algn="l" rtl="0" eaLnBrk="0">
              <a:lnSpc>
                <a:spcPct val="88000"/>
              </a:lnSpc>
              <a:buClrTx/>
              <a:buSzTx/>
              <a:buFontTx/>
            </a:pPr>
            <a:r>
              <a:rPr sz="10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Gigabit Ethernet port data transfer</a:t>
            </a:r>
            <a:endParaRPr sz="1000" kern="0" spc="4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6" name="textbox 398"/>
          <p:cNvSpPr/>
          <p:nvPr>
            <p:custDataLst>
              <p:tags r:id="rId22"/>
            </p:custDataLst>
          </p:nvPr>
        </p:nvSpPr>
        <p:spPr>
          <a:xfrm>
            <a:off x="3058795" y="8416290"/>
            <a:ext cx="1435735" cy="87376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indent="3175" algn="l" rtl="0" eaLnBrk="0">
              <a:lnSpc>
                <a:spcPct val="101000"/>
              </a:lnSpc>
            </a:pPr>
            <a:r>
              <a:rPr sz="800" b="1" kern="0" spc="1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Highlighted 3D Module</a:t>
            </a:r>
            <a:endParaRPr sz="800" b="1" kern="0" spc="1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3175" algn="l" rtl="0" eaLnBrk="0">
              <a:lnSpc>
                <a:spcPct val="101000"/>
              </a:lnSpc>
            </a:pPr>
            <a:r>
              <a:rPr sz="800" kern="0" spc="1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Stabilization of light output</a:t>
            </a:r>
            <a:r>
              <a:rPr lang="en-US" sz="800" kern="0" spc="1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8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</a:t>
            </a:r>
            <a:r>
              <a:rPr sz="8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achieve a stable and reliable scanning</a:t>
            </a:r>
            <a:endParaRPr lang="en-US" altLang="en-US" sz="800" dirty="0"/>
          </a:p>
        </p:txBody>
      </p:sp>
      <p:sp>
        <p:nvSpPr>
          <p:cNvPr id="27" name="textbox 400"/>
          <p:cNvSpPr/>
          <p:nvPr>
            <p:custDataLst>
              <p:tags r:id="rId23"/>
            </p:custDataLst>
          </p:nvPr>
        </p:nvSpPr>
        <p:spPr>
          <a:xfrm>
            <a:off x="5385435" y="8252460"/>
            <a:ext cx="1947545" cy="360680"/>
          </a:xfrm>
          <a:prstGeom prst="rect">
            <a:avLst/>
          </a:prstGeom>
        </p:spPr>
        <p:txBody>
          <a:bodyPr vert="horz" wrap="square" lIns="0" tIns="0" rIns="0" bIns="0"/>
          <a:p>
            <a:pPr algn="r" rtl="0" eaLnBrk="0">
              <a:lnSpc>
                <a:spcPct val="83000"/>
              </a:lnSpc>
            </a:pPr>
            <a:endParaRPr lang="en-US" altLang="en-US" sz="100" dirty="0"/>
          </a:p>
          <a:p>
            <a:pPr marL="118745" indent="-106045" algn="r" rtl="0" eaLnBrk="0">
              <a:lnSpc>
                <a:spcPct val="106000"/>
              </a:lnSpc>
            </a:pPr>
            <a:r>
              <a:rPr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High</a:t>
            </a:r>
            <a:r>
              <a:rPr lang="en-US"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environmental</a:t>
            </a:r>
            <a:r>
              <a:rPr lang="en-US"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resistance</a:t>
            </a:r>
            <a:endParaRPr sz="800" b="1" kern="0" spc="4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18745" indent="-106045" algn="r" rtl="0" eaLnBrk="0">
              <a:lnSpc>
                <a:spcPct val="106000"/>
              </a:lnSpc>
            </a:pPr>
            <a:r>
              <a:rPr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performance</a:t>
            </a:r>
            <a:r>
              <a:rPr lang="en-US"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fuselage</a:t>
            </a:r>
            <a:r>
              <a:rPr sz="8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sz="800" kern="0" spc="4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18745" indent="-106045" algn="r" rtl="0" eaLnBrk="0">
              <a:lnSpc>
                <a:spcPct val="106000"/>
              </a:lnSpc>
            </a:pPr>
            <a:endParaRPr lang="en-US" altLang="en-US" sz="800" dirty="0"/>
          </a:p>
        </p:txBody>
      </p:sp>
      <p:sp>
        <p:nvSpPr>
          <p:cNvPr id="28" name="textbox 402"/>
          <p:cNvSpPr/>
          <p:nvPr>
            <p:custDataLst>
              <p:tags r:id="rId24"/>
            </p:custDataLst>
          </p:nvPr>
        </p:nvSpPr>
        <p:spPr>
          <a:xfrm>
            <a:off x="5847080" y="5881370"/>
            <a:ext cx="1163320" cy="61023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3335" algn="l" rtl="0" eaLnBrk="0">
              <a:lnSpc>
                <a:spcPct val="87000"/>
              </a:lnSpc>
            </a:pPr>
            <a:r>
              <a:rPr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Fan-free heat dissipation </a:t>
            </a:r>
            <a:r>
              <a:rPr lang="en-US"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esign</a:t>
            </a:r>
            <a:endParaRPr lang="en-US" altLang="en-US" sz="800" b="1" dirty="0"/>
          </a:p>
          <a:p>
            <a:pPr algn="l" rtl="0" eaLnBrk="0">
              <a:lnSpc>
                <a:spcPct val="112000"/>
              </a:lnSpc>
            </a:pPr>
            <a:endParaRPr lang="en-US" altLang="en-US" sz="200" dirty="0"/>
          </a:p>
          <a:p>
            <a:pPr marL="12700" algn="l" rtl="0" eaLnBrk="0">
              <a:lnSpc>
                <a:spcPct val="88000"/>
              </a:lnSpc>
              <a:spcBef>
                <a:spcPts val="0"/>
              </a:spcBef>
            </a:pPr>
            <a:r>
              <a:rPr sz="8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Weight loss, noise reduction, smaller volume</a:t>
            </a:r>
            <a:endParaRPr lang="en-US" altLang="en-US" sz="800" dirty="0"/>
          </a:p>
        </p:txBody>
      </p:sp>
      <p:sp>
        <p:nvSpPr>
          <p:cNvPr id="29" name="textbox 416"/>
          <p:cNvSpPr/>
          <p:nvPr>
            <p:custDataLst>
              <p:tags r:id="rId25"/>
            </p:custDataLst>
          </p:nvPr>
        </p:nvSpPr>
        <p:spPr>
          <a:xfrm>
            <a:off x="440055" y="5857875"/>
            <a:ext cx="1000125" cy="27305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marL="334645" indent="-322580" algn="r" rtl="0" eaLnBrk="0">
              <a:lnSpc>
                <a:spcPct val="102000"/>
              </a:lnSpc>
            </a:pPr>
            <a:r>
              <a:rPr lang="en-US"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</a:t>
            </a:r>
            <a:r>
              <a:rPr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ntegrated</a:t>
            </a:r>
            <a:r>
              <a:rPr lang="en-US"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B</a:t>
            </a:r>
            <a:r>
              <a:rPr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ody</a:t>
            </a:r>
            <a:endParaRPr sz="800" b="1" kern="0" spc="4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34645" indent="-322580" algn="r" rtl="0" eaLnBrk="0">
              <a:lnSpc>
                <a:spcPct val="102000"/>
              </a:lnSpc>
            </a:pPr>
            <a:r>
              <a:rPr sz="8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stable and solid</a:t>
            </a:r>
            <a:endParaRPr lang="en-US" altLang="en-US" sz="800" dirty="0"/>
          </a:p>
          <a:p>
            <a:pPr marL="334645" indent="-322580" algn="l" rtl="0" eaLnBrk="0">
              <a:lnSpc>
                <a:spcPct val="102000"/>
              </a:lnSpc>
            </a:pPr>
            <a:r>
              <a:rPr sz="8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lang="en-US" altLang="en-US" sz="800" dirty="0"/>
          </a:p>
        </p:txBody>
      </p:sp>
      <p:sp>
        <p:nvSpPr>
          <p:cNvPr id="30" name="textbox 424"/>
          <p:cNvSpPr/>
          <p:nvPr>
            <p:custDataLst>
              <p:tags r:id="rId26"/>
            </p:custDataLst>
          </p:nvPr>
        </p:nvSpPr>
        <p:spPr>
          <a:xfrm>
            <a:off x="-54610" y="8391525"/>
            <a:ext cx="1486535" cy="36893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r" rtl="0" eaLnBrk="0">
              <a:lnSpc>
                <a:spcPct val="88000"/>
              </a:lnSpc>
            </a:pPr>
            <a:r>
              <a:rPr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Equipped with high-resolution lens</a:t>
            </a:r>
            <a:endParaRPr lang="en-US" altLang="en-US" sz="800" b="1" dirty="0"/>
          </a:p>
        </p:txBody>
      </p:sp>
      <p:sp>
        <p:nvSpPr>
          <p:cNvPr id="31" name="textbox 428"/>
          <p:cNvSpPr/>
          <p:nvPr>
            <p:custDataLst>
              <p:tags r:id="rId27"/>
            </p:custDataLst>
          </p:nvPr>
        </p:nvSpPr>
        <p:spPr>
          <a:xfrm>
            <a:off x="230505" y="8653780"/>
            <a:ext cx="1202055" cy="36766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r" rtl="0" eaLnBrk="0">
              <a:lnSpc>
                <a:spcPct val="88000"/>
              </a:lnSpc>
            </a:pPr>
            <a:r>
              <a:rPr lang="en-US" altLang="en-US" sz="800" dirty="0">
                <a:latin typeface="微软雅黑" panose="020B0503020204020204" charset="-122"/>
                <a:ea typeface="微软雅黑" panose="020B0503020204020204" charset="-122"/>
              </a:rPr>
              <a:t>Reduce the image noise of point cloud</a:t>
            </a:r>
            <a:endParaRPr lang="en-US" altLang="en-US" sz="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28"/>
            </p:custDataLst>
          </p:nvPr>
        </p:nvSpPr>
        <p:spPr>
          <a:xfrm>
            <a:off x="5539105" y="8522970"/>
            <a:ext cx="1881505" cy="22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18745" indent="-106045" algn="r" eaLnBrk="0">
              <a:lnSpc>
                <a:spcPct val="106000"/>
              </a:lnSpc>
            </a:pPr>
            <a:r>
              <a:rPr lang="en-US" sz="8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sz="8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viation</a:t>
            </a:r>
            <a:r>
              <a:rPr lang="en-US" sz="8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8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aluminum</a:t>
            </a:r>
            <a:r>
              <a:rPr lang="en-US" sz="8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8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alloy shell </a:t>
            </a:r>
            <a:endParaRPr lang="zh-CN" altLang="en-US"/>
          </a:p>
        </p:txBody>
      </p:sp>
      <p:sp>
        <p:nvSpPr>
          <p:cNvPr id="33" name="文本框 32"/>
          <p:cNvSpPr txBox="1"/>
          <p:nvPr>
            <p:custDataLst>
              <p:tags r:id="rId29"/>
            </p:custDataLst>
          </p:nvPr>
        </p:nvSpPr>
        <p:spPr>
          <a:xfrm>
            <a:off x="5927090" y="8663305"/>
            <a:ext cx="1504315" cy="22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18745" indent="-106045" algn="r" eaLnBrk="0">
              <a:lnSpc>
                <a:spcPct val="106000"/>
              </a:lnSpc>
            </a:pPr>
            <a:r>
              <a:rPr sz="8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IP 65 </a:t>
            </a:r>
            <a:r>
              <a:rPr lang="en-US" sz="8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level</a:t>
            </a:r>
            <a:r>
              <a:rPr sz="8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protection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8" name="rect"/>
          <p:cNvSpPr/>
          <p:nvPr/>
        </p:nvSpPr>
        <p:spPr>
          <a:xfrm>
            <a:off x="0" y="4763503"/>
            <a:ext cx="7559700" cy="5496496"/>
          </a:xfrm>
          <a:prstGeom prst="rect">
            <a:avLst/>
          </a:prstGeom>
          <a:solidFill>
            <a:srgbClr val="ECECE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220" name="table 2220"/>
          <p:cNvGraphicFramePr>
            <a:graphicFrameLocks noGrp="1"/>
          </p:cNvGraphicFramePr>
          <p:nvPr/>
        </p:nvGraphicFramePr>
        <p:xfrm>
          <a:off x="3802453" y="5056564"/>
          <a:ext cx="3191509" cy="3865237"/>
        </p:xfrm>
        <a:graphic>
          <a:graphicData uri="http://schemas.openxmlformats.org/drawingml/2006/table">
            <a:tbl>
              <a:tblPr>
                <a:solidFill>
                  <a:srgbClr val="F6F7F7"/>
                </a:solidFill>
              </a:tblPr>
              <a:tblGrid>
                <a:gridCol w="1306194"/>
                <a:gridCol w="1885314"/>
              </a:tblGrid>
              <a:tr h="30099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500" dirty="0"/>
                    </a:p>
                    <a:p>
                      <a:pPr marL="1226185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900" b="1" kern="0" spc="-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Product reference data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200" dirty="0"/>
                    </a:p>
                    <a:p>
                      <a:pPr marL="167640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700" b="1" kern="0" spc="-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model</a:t>
                      </a:r>
                      <a:endParaRPr lang="en-US" altLang="en-US" sz="7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endParaRPr lang="en-US" altLang="en-US" sz="200" dirty="0"/>
                    </a:p>
                    <a:p>
                      <a:pPr marL="696595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700" b="1" kern="0" spc="-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RVC-P2600</a:t>
                      </a:r>
                      <a:endParaRPr lang="en-US" altLang="en-US" sz="7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9"/>
                    </a:solidFill>
                  </a:tcPr>
                </a:tc>
              </a:tr>
              <a:tr h="16383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200" dirty="0"/>
                    </a:p>
                    <a:p>
                      <a:pPr marL="16637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500" kern="0" spc="-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Minimum shooting time (sec</a:t>
                      </a:r>
                      <a:r>
                        <a:rPr lang="en-US" sz="500" kern="0" spc="-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</a:t>
                      </a:r>
                      <a:r>
                        <a:rPr sz="500" kern="0" spc="-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/</a:t>
                      </a:r>
                      <a:r>
                        <a:rPr lang="en-US" sz="500" kern="0" spc="-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</a:t>
                      </a:r>
                      <a:r>
                        <a:rPr sz="500" kern="0" spc="-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frame)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885190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600" kern="0" spc="-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1.42</a:t>
                      </a:r>
                      <a:endParaRPr lang="en-US" altLang="en-US" sz="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612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200" dirty="0"/>
                    </a:p>
                    <a:p>
                      <a:pPr marL="16637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lang="en-US"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R</a:t>
                      </a:r>
                      <a:r>
                        <a:rPr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esolution (MP)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817880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600" kern="0" spc="-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1.6 binocular</a:t>
                      </a:r>
                      <a:endParaRPr sz="600" kern="0" spc="-20" dirty="0">
                        <a:solidFill>
                          <a:srgbClr val="030303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4000"/>
                        </a:lnSpc>
                      </a:pPr>
                      <a:endParaRPr lang="en-US" altLang="en-US" sz="100" dirty="0"/>
                    </a:p>
                    <a:p>
                      <a:pPr marL="16700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500" kern="0" spc="-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Operating distance range (mm)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784860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6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800~1200</a:t>
                      </a:r>
                      <a:endParaRPr lang="en-US" altLang="en-US" sz="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612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en-US" altLang="en-US" sz="200" dirty="0"/>
                    </a:p>
                    <a:p>
                      <a:pPr marL="166370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lang="en-US"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N</a:t>
                      </a:r>
                      <a:r>
                        <a:rPr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ear field of view (FOV) (mm)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70739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600" kern="0" spc="-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465*308@800</a:t>
                      </a:r>
                      <a:endParaRPr lang="en-US" altLang="en-US" sz="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6000"/>
                        </a:lnSpc>
                      </a:pPr>
                      <a:endParaRPr lang="en-US" altLang="en-US" sz="200" dirty="0"/>
                    </a:p>
                    <a:p>
                      <a:pPr marL="165735" algn="l" rtl="0" eaLnBrk="0">
                        <a:lnSpc>
                          <a:spcPct val="99000"/>
                        </a:lnSpc>
                        <a:buClrTx/>
                        <a:buSzTx/>
                        <a:buFontTx/>
                      </a:pPr>
                      <a:r>
                        <a:rPr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Far </a:t>
                      </a:r>
                      <a:r>
                        <a:rPr lang="en-US"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field of</a:t>
                      </a:r>
                      <a:r>
                        <a:rPr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view (FOV) (mm</a:t>
                      </a:r>
                      <a:r>
                        <a:rPr lang="en-US"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)</a:t>
                      </a:r>
                      <a:endParaRPr lang="en-US" sz="500" kern="0" spc="-30" dirty="0">
                        <a:solidFill>
                          <a:srgbClr val="030303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689610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600" kern="0" spc="-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684*466@1200</a:t>
                      </a:r>
                      <a:endParaRPr lang="en-US" altLang="en-US" sz="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300" dirty="0"/>
                    </a:p>
                    <a:p>
                      <a:pPr marL="16383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lang="en-US"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XY directional resolution (mm</a:t>
                      </a:r>
                      <a:r>
                        <a:rPr sz="600" kern="0" spc="-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)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786765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6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0.35~0.52</a:t>
                      </a:r>
                      <a:endParaRPr lang="en-US" altLang="en-US" sz="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lang="en-US" altLang="en-US" sz="200" dirty="0"/>
                    </a:p>
                    <a:p>
                      <a:pPr marL="16637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500" kern="0" spc="-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Z-axis single-point repetition accuracy (mm)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744220" algn="l" rtl="0" eaLnBrk="0">
                        <a:lnSpc>
                          <a:spcPct val="86000"/>
                        </a:lnSpc>
                      </a:pPr>
                      <a:r>
                        <a:rPr sz="600" kern="0" spc="-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0.106~0.3</a:t>
                      </a:r>
                      <a:r>
                        <a:rPr sz="6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48</a:t>
                      </a:r>
                      <a:endParaRPr lang="en-US" altLang="en-US" sz="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612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300" dirty="0"/>
                    </a:p>
                    <a:p>
                      <a:pPr marL="16637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500" kern="0" spc="-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Repeat accuracy of the Z-axis region (mm)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</a:pPr>
                      <a:endParaRPr lang="en-US" altLang="en-US" sz="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744220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600" kern="0" spc="-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0.010~0.0</a:t>
                      </a:r>
                      <a:r>
                        <a:rPr sz="6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26</a:t>
                      </a:r>
                      <a:endParaRPr lang="en-US" altLang="en-US" sz="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300" dirty="0"/>
                    </a:p>
                    <a:p>
                      <a:pPr marL="16764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lang="en-US" sz="500" kern="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i</a:t>
                      </a:r>
                      <a:r>
                        <a:rPr sz="500" kern="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lluminant</a:t>
                      </a:r>
                      <a:r>
                        <a:rPr lang="en-US" sz="500" kern="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source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3000"/>
                        </a:lnSpc>
                      </a:pPr>
                      <a:endParaRPr lang="en-US" altLang="en-US" sz="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804545" algn="l" rtl="0" eaLnBrk="0">
                        <a:lnSpc>
                          <a:spcPct val="86000"/>
                        </a:lnSpc>
                      </a:pPr>
                      <a:r>
                        <a:rPr sz="6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RGB</a:t>
                      </a:r>
                      <a:r>
                        <a:rPr sz="600" kern="0" spc="7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6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LED</a:t>
                      </a:r>
                      <a:endParaRPr lang="en-US" altLang="en-US" sz="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612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300" dirty="0"/>
                    </a:p>
                    <a:p>
                      <a:pPr marL="16637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lang="en-US" sz="500" kern="0" spc="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C</a:t>
                      </a:r>
                      <a:r>
                        <a:rPr sz="500" kern="0" spc="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ommunication interface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73723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600" kern="0" spc="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Gigabit Ethernet</a:t>
                      </a:r>
                      <a:endParaRPr lang="en-US" altLang="en-US" sz="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300" dirty="0"/>
                    </a:p>
                    <a:p>
                      <a:pPr marL="165100" algn="l" rtl="0" eaLnBrk="0">
                        <a:lnSpc>
                          <a:spcPct val="97000"/>
                        </a:lnSpc>
                      </a:pPr>
                      <a:r>
                        <a:rPr sz="500" kern="0" spc="-4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scanner weight (kg)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</a:pPr>
                      <a:endParaRPr lang="en-US" altLang="en-US" sz="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906780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600" kern="0" spc="-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1.7</a:t>
                      </a:r>
                      <a:endParaRPr lang="en-US" altLang="en-US" sz="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612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8000"/>
                        </a:lnSpc>
                      </a:pPr>
                      <a:endParaRPr lang="en-US" altLang="en-US" sz="200" dirty="0"/>
                    </a:p>
                    <a:p>
                      <a:pPr marL="16510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scanner size (mm)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74930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600" kern="0" spc="-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220*135*57</a:t>
                      </a:r>
                      <a:endParaRPr lang="en-US" altLang="en-US" sz="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300" dirty="0"/>
                    </a:p>
                    <a:p>
                      <a:pPr marL="167005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500" kern="0" spc="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Operating voltage / current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72453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6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DC 24V/3.75</a:t>
                      </a:r>
                      <a:r>
                        <a:rPr sz="600" kern="0" spc="-4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</a:t>
                      </a:r>
                      <a:endParaRPr lang="en-US" altLang="en-US" sz="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606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lang="en-US" altLang="en-US" sz="200" dirty="0"/>
                    </a:p>
                    <a:p>
                      <a:pPr marL="16954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lang="en-US" sz="500" kern="0" spc="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L</a:t>
                      </a:r>
                      <a:r>
                        <a:rPr sz="500" kern="0" spc="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evels of protection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882650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600" kern="0" spc="-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IP65</a:t>
                      </a:r>
                      <a:endParaRPr lang="en-US" altLang="en-US" sz="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606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200" dirty="0"/>
                    </a:p>
                    <a:p>
                      <a:pPr marL="167005" algn="l" rtl="0" eaLnBrk="0">
                        <a:lnSpc>
                          <a:spcPct val="99000"/>
                        </a:lnSpc>
                      </a:pPr>
                      <a:r>
                        <a:rPr sz="500" kern="0" spc="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Operating temperature (°C)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4000"/>
                        </a:lnSpc>
                      </a:pPr>
                      <a:endParaRPr lang="en-US" altLang="en-US" sz="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885190" algn="l" rtl="0" eaLnBrk="0">
                        <a:lnSpc>
                          <a:spcPct val="100000"/>
                        </a:lnSpc>
                      </a:pPr>
                      <a:r>
                        <a:rPr sz="500" kern="0" spc="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0~45</a:t>
                      </a:r>
                      <a:endParaRPr lang="en-US" altLang="en-US" sz="5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200" dirty="0"/>
                    </a:p>
                    <a:p>
                      <a:pPr marL="167005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lang="en-US"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O</a:t>
                      </a:r>
                      <a:r>
                        <a:rPr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perating</a:t>
                      </a:r>
                      <a:r>
                        <a:rPr lang="en-US"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</a:t>
                      </a:r>
                      <a:r>
                        <a:rPr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Humidity (% RH)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669290" algn="l" rtl="0" eaLnBrk="0">
                        <a:lnSpc>
                          <a:spcPct val="90000"/>
                        </a:lnSpc>
                      </a:pPr>
                      <a:r>
                        <a:rPr sz="500" kern="0" spc="-4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20~80 (no condensation)</a:t>
                      </a:r>
                      <a:endParaRPr lang="en-US" altLang="en-US" sz="5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6383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4000"/>
                        </a:lnSpc>
                      </a:pPr>
                      <a:endParaRPr lang="en-US" altLang="en-US" sz="200" dirty="0"/>
                    </a:p>
                    <a:p>
                      <a:pPr marL="164465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lang="en-US" sz="500" kern="0" spc="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S</a:t>
                      </a:r>
                      <a:r>
                        <a:rPr sz="500" kern="0" spc="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tandard fitting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22161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</a:pPr>
                      <a:r>
                        <a:rPr lang="en-US" sz="500" kern="0" spc="-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p</a:t>
                      </a:r>
                      <a:r>
                        <a:rPr sz="500" kern="0" spc="-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ower supply adapter, power supply cord, data cable</a:t>
                      </a:r>
                      <a:endParaRPr lang="en-US" altLang="en-US" sz="5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816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7000"/>
                        </a:lnSpc>
                      </a:pPr>
                      <a:endParaRPr lang="en-US" altLang="en-US" sz="200" dirty="0"/>
                    </a:p>
                    <a:p>
                      <a:pPr marL="16573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500" kern="0" spc="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Whether the third-party development is supported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2000"/>
                        </a:lnSpc>
                      </a:pPr>
                      <a:endParaRPr lang="en-US" altLang="en-US" sz="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92392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lang="en-US" sz="500" kern="0" spc="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yes</a:t>
                      </a:r>
                      <a:endParaRPr lang="en-US" sz="500" kern="0" spc="10" dirty="0">
                        <a:solidFill>
                          <a:srgbClr val="030303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644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200" dirty="0"/>
                    </a:p>
                    <a:p>
                      <a:pPr marL="16573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</a:pPr>
                      <a:r>
                        <a:rPr sz="500" kern="0" spc="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Supported development language</a:t>
                      </a:r>
                      <a:endParaRPr sz="500" kern="0" spc="20" dirty="0">
                        <a:solidFill>
                          <a:srgbClr val="030303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65722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6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C/C++/C#/Python</a:t>
                      </a:r>
                      <a:endParaRPr lang="en-US" altLang="en-US" sz="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200" dirty="0"/>
                    </a:p>
                    <a:p>
                      <a:pPr marL="165735" algn="l" rtl="0" eaLnBrk="0">
                        <a:lnSpc>
                          <a:spcPct val="90000"/>
                        </a:lnSpc>
                      </a:pPr>
                      <a:r>
                        <a:rPr sz="500" kern="0" spc="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Supported development platform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697865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600" kern="0" spc="-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Linux/Windows</a:t>
                      </a:r>
                      <a:endParaRPr lang="en-US" altLang="en-US" sz="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 marL="16573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</a:pPr>
                      <a:r>
                        <a:rPr sz="500" kern="0" spc="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Adapt to the third-party software library</a:t>
                      </a:r>
                      <a:endParaRPr sz="500" kern="0" spc="20" dirty="0">
                        <a:solidFill>
                          <a:srgbClr val="030303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25717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600" kern="0" spc="-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Halcon/OpenCV/Open3D</a:t>
                      </a:r>
                      <a:r>
                        <a:rPr sz="600" kern="0" spc="-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/PCL/VisionPro</a:t>
                      </a:r>
                      <a:endParaRPr lang="en-US" altLang="en-US" sz="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</a:tbl>
          </a:graphicData>
        </a:graphic>
      </p:graphicFrame>
      <p:grpSp>
        <p:nvGrpSpPr>
          <p:cNvPr id="70" name="group 70"/>
          <p:cNvGrpSpPr/>
          <p:nvPr/>
        </p:nvGrpSpPr>
        <p:grpSpPr>
          <a:xfrm rot="21600000">
            <a:off x="683760" y="5745543"/>
            <a:ext cx="1846638" cy="2985012"/>
            <a:chOff x="0" y="0"/>
            <a:chExt cx="1846638" cy="2985012"/>
          </a:xfrm>
        </p:grpSpPr>
        <p:pic>
          <p:nvPicPr>
            <p:cNvPr id="2222" name="picture 222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24644" y="94157"/>
              <a:ext cx="1821994" cy="2880003"/>
            </a:xfrm>
            <a:prstGeom prst="rect">
              <a:avLst/>
            </a:prstGeom>
          </p:spPr>
        </p:pic>
        <p:pic>
          <p:nvPicPr>
            <p:cNvPr id="2224" name="picture 22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554102" y="0"/>
              <a:ext cx="798823" cy="551669"/>
            </a:xfrm>
            <a:prstGeom prst="rect">
              <a:avLst/>
            </a:prstGeom>
          </p:spPr>
        </p:pic>
        <p:sp>
          <p:nvSpPr>
            <p:cNvPr id="2226" name="path"/>
            <p:cNvSpPr/>
            <p:nvPr/>
          </p:nvSpPr>
          <p:spPr>
            <a:xfrm>
              <a:off x="661936" y="2072295"/>
              <a:ext cx="1006788" cy="241124"/>
            </a:xfrm>
            <a:custGeom>
              <a:avLst/>
              <a:gdLst/>
              <a:ahLst/>
              <a:cxnLst/>
              <a:rect l="0" t="0" r="0" b="0"/>
              <a:pathLst>
                <a:path w="1585" h="379">
                  <a:moveTo>
                    <a:pt x="0" y="376"/>
                  </a:moveTo>
                  <a:lnTo>
                    <a:pt x="1584" y="3"/>
                  </a:lnTo>
                </a:path>
              </a:pathLst>
            </a:custGeom>
            <a:noFill/>
            <a:ln w="4699" cap="flat">
              <a:solidFill>
                <a:srgbClr val="EE1D23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228" name="path"/>
            <p:cNvSpPr/>
            <p:nvPr/>
          </p:nvSpPr>
          <p:spPr>
            <a:xfrm>
              <a:off x="180686" y="1906690"/>
              <a:ext cx="412509" cy="387221"/>
            </a:xfrm>
            <a:custGeom>
              <a:avLst/>
              <a:gdLst/>
              <a:ahLst/>
              <a:cxnLst/>
              <a:rect l="0" t="0" r="0" b="0"/>
              <a:pathLst>
                <a:path w="649" h="609">
                  <a:moveTo>
                    <a:pt x="2" y="2"/>
                  </a:moveTo>
                  <a:lnTo>
                    <a:pt x="647" y="607"/>
                  </a:lnTo>
                </a:path>
              </a:pathLst>
            </a:custGeom>
            <a:noFill/>
            <a:ln w="4699" cap="flat">
              <a:solidFill>
                <a:srgbClr val="EE1D23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2230" name="picture 22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575447" y="2275865"/>
              <a:ext cx="99218" cy="46429"/>
            </a:xfrm>
            <a:prstGeom prst="rect">
              <a:avLst/>
            </a:prstGeom>
          </p:spPr>
        </p:pic>
        <p:sp>
          <p:nvSpPr>
            <p:cNvPr id="2232" name="rect"/>
            <p:cNvSpPr/>
            <p:nvPr/>
          </p:nvSpPr>
          <p:spPr>
            <a:xfrm>
              <a:off x="151937" y="1879932"/>
              <a:ext cx="46494" cy="44805"/>
            </a:xfrm>
            <a:prstGeom prst="rect">
              <a:avLst/>
            </a:prstGeom>
            <a:solidFill>
              <a:srgbClr val="EE1D23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2234" name="picture 223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500425" y="2937019"/>
              <a:ext cx="42925" cy="47993"/>
            </a:xfrm>
            <a:prstGeom prst="rect">
              <a:avLst/>
            </a:prstGeom>
          </p:spPr>
        </p:pic>
        <p:sp>
          <p:nvSpPr>
            <p:cNvPr id="2236" name="rect"/>
            <p:cNvSpPr/>
            <p:nvPr/>
          </p:nvSpPr>
          <p:spPr>
            <a:xfrm>
              <a:off x="0" y="2325175"/>
              <a:ext cx="42913" cy="48005"/>
            </a:xfrm>
            <a:prstGeom prst="rect">
              <a:avLst/>
            </a:prstGeom>
            <a:solidFill>
              <a:srgbClr val="EE1D23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2238" name="picture 223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553735" y="2956509"/>
              <a:ext cx="52692" cy="26644"/>
            </a:xfrm>
            <a:prstGeom prst="rect">
              <a:avLst/>
            </a:prstGeom>
          </p:spPr>
        </p:pic>
      </p:grpSp>
      <p:pic>
        <p:nvPicPr>
          <p:cNvPr id="2240" name="picture 22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943653" y="3198965"/>
            <a:ext cx="2118524" cy="1010716"/>
          </a:xfrm>
          <a:prstGeom prst="rect">
            <a:avLst/>
          </a:prstGeom>
        </p:spPr>
      </p:pic>
      <p:pic>
        <p:nvPicPr>
          <p:cNvPr id="2242" name="picture 22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2714879" y="3198304"/>
            <a:ext cx="2118512" cy="1010716"/>
          </a:xfrm>
          <a:prstGeom prst="rect">
            <a:avLst/>
          </a:prstGeom>
        </p:spPr>
      </p:pic>
      <p:pic>
        <p:nvPicPr>
          <p:cNvPr id="2244" name="picture 22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486092" y="3197021"/>
            <a:ext cx="2118512" cy="1010716"/>
          </a:xfrm>
          <a:prstGeom prst="rect">
            <a:avLst/>
          </a:prstGeom>
        </p:spPr>
      </p:pic>
      <p:sp>
        <p:nvSpPr>
          <p:cNvPr id="2246" name="textbox 2246"/>
          <p:cNvSpPr/>
          <p:nvPr/>
        </p:nvSpPr>
        <p:spPr>
          <a:xfrm>
            <a:off x="4530299" y="1620703"/>
            <a:ext cx="2620010" cy="7778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4605" algn="l" rtl="0" eaLnBrk="0">
              <a:lnSpc>
                <a:spcPct val="93000"/>
              </a:lnSpc>
            </a:pPr>
            <a:r>
              <a:rPr sz="1200" b="1" kern="0" spc="17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Anti ambient light </a:t>
            </a:r>
            <a:endParaRPr sz="1200" b="1" kern="0" spc="17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14605" algn="l" rtl="0" eaLnBrk="0" fontAlgn="auto">
              <a:lnSpc>
                <a:spcPct val="119000"/>
              </a:lnSpc>
              <a:spcBef>
                <a:spcPts val="0"/>
              </a:spcBef>
            </a:pPr>
            <a:endParaRPr sz="400" kern="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14605" algn="l" rtl="0" eaLnBrk="0" fontAlgn="auto">
              <a:lnSpc>
                <a:spcPct val="119000"/>
              </a:lnSpc>
              <a:spcBef>
                <a:spcPts val="0"/>
              </a:spcBef>
            </a:pPr>
            <a:r>
              <a:rPr sz="8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The self-developed Dynamic Stripe Structured Light technology can detect a variety of materials at the same time, which greatly improves the ability to resist interference from ambient light and creates a more complete image.</a:t>
            </a:r>
            <a:endParaRPr sz="800" kern="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48" name="textbox 2248"/>
          <p:cNvSpPr/>
          <p:nvPr/>
        </p:nvSpPr>
        <p:spPr>
          <a:xfrm>
            <a:off x="0" y="426134"/>
            <a:ext cx="5734684" cy="296545"/>
          </a:xfrm>
          <a:prstGeom prst="rect">
            <a:avLst/>
          </a:prstGeom>
          <a:solidFill>
            <a:srgbClr val="EE1C28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lang="en-US" altLang="en-US" sz="500" dirty="0"/>
          </a:p>
          <a:p>
            <a:pPr marL="427990" algn="l" rtl="0" eaLnBrk="0">
              <a:lnSpc>
                <a:spcPct val="87000"/>
              </a:lnSpc>
              <a:spcBef>
                <a:spcPts val="5"/>
              </a:spcBef>
            </a:pP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Professional </a:t>
            </a:r>
            <a:r>
              <a:rPr lang="en-US" sz="12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3D area scanner built for craftsmanship</a:t>
            </a:r>
            <a:endParaRPr lang="en-US" altLang="en-US" sz="1200" dirty="0"/>
          </a:p>
        </p:txBody>
      </p:sp>
      <p:sp>
        <p:nvSpPr>
          <p:cNvPr id="2250" name="textbox 2250"/>
          <p:cNvSpPr/>
          <p:nvPr/>
        </p:nvSpPr>
        <p:spPr>
          <a:xfrm>
            <a:off x="451312" y="1571507"/>
            <a:ext cx="2607945" cy="4781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lang="en-US" altLang="en-US" sz="400" dirty="0"/>
          </a:p>
          <a:p>
            <a:pPr marL="233680" algn="l" rtl="0" eaLnBrk="0">
              <a:lnSpc>
                <a:spcPct val="93000"/>
              </a:lnSpc>
              <a:spcBef>
                <a:spcPts val="0"/>
              </a:spcBef>
              <a:tabLst>
                <a:tab pos="418465" algn="l"/>
              </a:tabLst>
            </a:pPr>
            <a:r>
              <a:rPr sz="1300" kern="0" spc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200" b="1" kern="0" spc="1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high protection</a:t>
            </a:r>
            <a:endParaRPr sz="1200" b="1" kern="0" spc="14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9000"/>
              </a:lnSpc>
            </a:pPr>
            <a:endParaRPr lang="en-US" altLang="en-US" sz="400" dirty="0"/>
          </a:p>
          <a:p>
            <a:pPr marL="412750" indent="0" algn="l" rtl="0" eaLnBrk="0" fontAlgn="auto">
              <a:lnSpc>
                <a:spcPct val="119000"/>
              </a:lnSpc>
              <a:spcBef>
                <a:spcPts val="0"/>
              </a:spcBef>
            </a:pPr>
            <a:r>
              <a:rPr sz="800" kern="0" spc="-3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Aircraft aluminum unibody design, IP65 waterproof and dustproof.</a:t>
            </a:r>
            <a:endParaRPr sz="800" kern="0" spc="-3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252" name="picture 225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464012" y="1584207"/>
            <a:ext cx="221040" cy="256862"/>
          </a:xfrm>
          <a:prstGeom prst="rect">
            <a:avLst/>
          </a:prstGeom>
        </p:spPr>
      </p:pic>
      <p:pic>
        <p:nvPicPr>
          <p:cNvPr id="2254" name="picture 225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6431712" y="9307312"/>
            <a:ext cx="698835" cy="698835"/>
          </a:xfrm>
          <a:prstGeom prst="rect">
            <a:avLst/>
          </a:prstGeom>
        </p:spPr>
      </p:pic>
      <p:grpSp>
        <p:nvGrpSpPr>
          <p:cNvPr id="72" name="group 72"/>
          <p:cNvGrpSpPr/>
          <p:nvPr/>
        </p:nvGrpSpPr>
        <p:grpSpPr>
          <a:xfrm rot="21600000">
            <a:off x="355475" y="1129292"/>
            <a:ext cx="1334173" cy="370205"/>
            <a:chOff x="-82550" y="0"/>
            <a:chExt cx="1334173" cy="370205"/>
          </a:xfrm>
        </p:grpSpPr>
        <p:pic>
          <p:nvPicPr>
            <p:cNvPr id="2256" name="picture 225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21600000">
              <a:off x="0" y="0"/>
              <a:ext cx="1251623" cy="295923"/>
            </a:xfrm>
            <a:prstGeom prst="rect">
              <a:avLst/>
            </a:prstGeom>
          </p:spPr>
        </p:pic>
        <p:sp>
          <p:nvSpPr>
            <p:cNvPr id="2258" name="textbox 2258"/>
            <p:cNvSpPr/>
            <p:nvPr/>
          </p:nvSpPr>
          <p:spPr>
            <a:xfrm>
              <a:off x="-82550" y="29210"/>
              <a:ext cx="1277619" cy="34099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lang="en-US" altLang="en-US" sz="400" dirty="0"/>
            </a:p>
            <a:p>
              <a:pPr marL="172720" algn="l" rtl="0" eaLnBrk="0">
                <a:lnSpc>
                  <a:spcPct val="87000"/>
                </a:lnSpc>
                <a:spcBef>
                  <a:spcPts val="5"/>
                </a:spcBef>
              </a:pPr>
              <a:r>
                <a:rPr lang="en-US" sz="800" kern="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C</a:t>
              </a:r>
              <a:r>
                <a:rPr sz="800" kern="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ore </a:t>
              </a:r>
              <a:r>
                <a:rPr lang="en-US" sz="800" kern="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A</a:t>
              </a:r>
              <a:r>
                <a:rPr sz="800" kern="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dvantage</a:t>
              </a:r>
              <a:r>
                <a:rPr lang="en-US" sz="800" kern="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s</a:t>
              </a:r>
              <a:endParaRPr lang="en-US" altLang="en-US" sz="1500" dirty="0"/>
            </a:p>
          </p:txBody>
        </p:sp>
      </p:grpSp>
      <p:grpSp>
        <p:nvGrpSpPr>
          <p:cNvPr id="74" name="group 74"/>
          <p:cNvGrpSpPr/>
          <p:nvPr/>
        </p:nvGrpSpPr>
        <p:grpSpPr>
          <a:xfrm rot="21600000">
            <a:off x="327535" y="2703992"/>
            <a:ext cx="1362113" cy="377824"/>
            <a:chOff x="-110490" y="0"/>
            <a:chExt cx="1362113" cy="377824"/>
          </a:xfrm>
        </p:grpSpPr>
        <p:pic>
          <p:nvPicPr>
            <p:cNvPr id="2260" name="picture 226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1600000">
              <a:off x="0" y="0"/>
              <a:ext cx="1251623" cy="295923"/>
            </a:xfrm>
            <a:prstGeom prst="rect">
              <a:avLst/>
            </a:prstGeom>
          </p:spPr>
        </p:pic>
        <p:sp>
          <p:nvSpPr>
            <p:cNvPr id="2262" name="textbox 2262"/>
            <p:cNvSpPr/>
            <p:nvPr/>
          </p:nvSpPr>
          <p:spPr>
            <a:xfrm>
              <a:off x="-110490" y="36195"/>
              <a:ext cx="1277619" cy="34162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</a:pPr>
              <a:endParaRPr lang="en-US" altLang="en-US" sz="400" dirty="0"/>
            </a:p>
            <a:p>
              <a:pPr marL="177165" algn="l" rtl="0" eaLnBrk="0">
                <a:lnSpc>
                  <a:spcPct val="87000"/>
                </a:lnSpc>
                <a:spcBef>
                  <a:spcPts val="0"/>
                </a:spcBef>
              </a:pPr>
              <a:r>
                <a:rPr sz="800" kern="0" spc="5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Point cloud display</a:t>
              </a:r>
              <a:endParaRPr lang="en-US" altLang="en-US" sz="1500" dirty="0"/>
            </a:p>
          </p:txBody>
        </p:sp>
      </p:grpSp>
      <p:pic>
        <p:nvPicPr>
          <p:cNvPr id="2264" name="picture 226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1276238" y="5191335"/>
            <a:ext cx="672816" cy="456538"/>
          </a:xfrm>
          <a:prstGeom prst="rect">
            <a:avLst/>
          </a:prstGeom>
        </p:spPr>
      </p:pic>
      <p:sp>
        <p:nvSpPr>
          <p:cNvPr id="2266" name="textbox 2266"/>
          <p:cNvSpPr/>
          <p:nvPr/>
        </p:nvSpPr>
        <p:spPr>
          <a:xfrm>
            <a:off x="4304771" y="9602281"/>
            <a:ext cx="1637029" cy="1600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65000"/>
              </a:lnSpc>
            </a:pPr>
            <a:endParaRPr lang="en-US" altLang="en-US" sz="100" dirty="0"/>
          </a:p>
          <a:p>
            <a:pPr marL="142875" algn="l" rtl="0" eaLnBrk="0">
              <a:lnSpc>
                <a:spcPct val="66000"/>
              </a:lnSpc>
              <a:spcBef>
                <a:spcPts val="0"/>
              </a:spcBef>
              <a:tabLst>
                <a:tab pos="243840" algn="l"/>
              </a:tabLst>
            </a:pPr>
            <a:r>
              <a:rPr sz="10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1000" kern="0" spc="14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sales@rvbus</a:t>
            </a:r>
            <a:r>
              <a:rPr sz="1000" kern="0" spc="1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t.com</a:t>
            </a:r>
            <a:endParaRPr lang="en-US" altLang="en-US" sz="1000" dirty="0"/>
          </a:p>
        </p:txBody>
      </p:sp>
      <p:pic>
        <p:nvPicPr>
          <p:cNvPr id="2268" name="picture 226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4317471" y="9614981"/>
            <a:ext cx="130530" cy="130517"/>
          </a:xfrm>
          <a:prstGeom prst="rect">
            <a:avLst/>
          </a:prstGeom>
        </p:spPr>
      </p:pic>
      <p:sp>
        <p:nvSpPr>
          <p:cNvPr id="2270" name="textbox 2270"/>
          <p:cNvSpPr/>
          <p:nvPr/>
        </p:nvSpPr>
        <p:spPr>
          <a:xfrm>
            <a:off x="423496" y="9602281"/>
            <a:ext cx="1635125" cy="1854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78000"/>
              </a:lnSpc>
            </a:pPr>
            <a:endParaRPr lang="en-US" altLang="en-US" sz="100" dirty="0"/>
          </a:p>
          <a:p>
            <a:pPr marL="142875" algn="l" rtl="0" eaLnBrk="0">
              <a:lnSpc>
                <a:spcPct val="81000"/>
              </a:lnSpc>
              <a:spcBef>
                <a:spcPts val="0"/>
              </a:spcBef>
              <a:tabLst>
                <a:tab pos="238125" algn="l"/>
              </a:tabLst>
            </a:pPr>
            <a:r>
              <a:rPr sz="10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1000" kern="0" spc="14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www.rvbust.com</a:t>
            </a:r>
            <a:endParaRPr lang="en-US" altLang="en-US" sz="1000" dirty="0"/>
          </a:p>
        </p:txBody>
      </p:sp>
      <p:pic>
        <p:nvPicPr>
          <p:cNvPr id="2272" name="picture 227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436196" y="9614981"/>
            <a:ext cx="130530" cy="130517"/>
          </a:xfrm>
          <a:prstGeom prst="rect">
            <a:avLst/>
          </a:prstGeom>
        </p:spPr>
      </p:pic>
      <p:sp>
        <p:nvSpPr>
          <p:cNvPr id="2274" name="textbox 2274"/>
          <p:cNvSpPr/>
          <p:nvPr/>
        </p:nvSpPr>
        <p:spPr>
          <a:xfrm>
            <a:off x="2473467" y="9602281"/>
            <a:ext cx="1392555" cy="1854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lang="en-US" altLang="en-US" sz="200" dirty="0"/>
          </a:p>
          <a:p>
            <a:pPr marL="142875" algn="l" rtl="0" eaLnBrk="0">
              <a:lnSpc>
                <a:spcPct val="81000"/>
              </a:lnSpc>
              <a:spcBef>
                <a:spcPts val="0"/>
              </a:spcBef>
              <a:tabLst>
                <a:tab pos="239395" algn="l"/>
              </a:tabLst>
            </a:pPr>
            <a:r>
              <a:rPr sz="10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1000" kern="0" spc="1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400</a:t>
            </a:r>
            <a:r>
              <a:rPr sz="1000" kern="0" spc="7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000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0419</a:t>
            </a:r>
            <a:r>
              <a:rPr sz="10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000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900</a:t>
            </a:r>
            <a:endParaRPr lang="en-US" altLang="en-US" sz="1000" dirty="0"/>
          </a:p>
        </p:txBody>
      </p:sp>
      <p:pic>
        <p:nvPicPr>
          <p:cNvPr id="2276" name="picture 227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2486167" y="9614981"/>
            <a:ext cx="130530" cy="130517"/>
          </a:xfrm>
          <a:prstGeom prst="rect">
            <a:avLst/>
          </a:prstGeom>
        </p:spPr>
      </p:pic>
      <p:sp>
        <p:nvSpPr>
          <p:cNvPr id="2280" name="textbox 2280"/>
          <p:cNvSpPr/>
          <p:nvPr/>
        </p:nvSpPr>
        <p:spPr>
          <a:xfrm>
            <a:off x="5196840" y="4306570"/>
            <a:ext cx="1873250" cy="1587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7000"/>
              </a:lnSpc>
            </a:pPr>
            <a:r>
              <a:rPr sz="1000" kern="0" spc="-20" dirty="0">
                <a:solidFill>
                  <a:srgbClr val="03030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Large </a:t>
            </a:r>
            <a:r>
              <a:rPr lang="en-US" sz="1000" kern="0" spc="-20" dirty="0">
                <a:solidFill>
                  <a:srgbClr val="03030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</a:t>
            </a:r>
            <a:r>
              <a:rPr sz="1000" kern="0" spc="-20" dirty="0">
                <a:solidFill>
                  <a:srgbClr val="03030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ehicle </a:t>
            </a:r>
            <a:r>
              <a:rPr lang="en-US" sz="1000" kern="0" spc="-20" dirty="0">
                <a:solidFill>
                  <a:srgbClr val="03030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sz="1000" kern="0" spc="-20" dirty="0">
                <a:solidFill>
                  <a:srgbClr val="03030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ainting </a:t>
            </a:r>
            <a:r>
              <a:rPr lang="en-US" sz="1000" kern="0" spc="-20" dirty="0">
                <a:solidFill>
                  <a:srgbClr val="03030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</a:t>
            </a:r>
            <a:r>
              <a:rPr sz="1000" kern="0" spc="-20" dirty="0">
                <a:solidFill>
                  <a:srgbClr val="03030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uide </a:t>
            </a:r>
            <a:endParaRPr sz="1000" kern="0" spc="-20" dirty="0">
              <a:solidFill>
                <a:srgbClr val="030303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87000"/>
              </a:lnSpc>
            </a:pPr>
            <a:r>
              <a:rPr lang="en-US" sz="1000" kern="0" spc="-20" dirty="0">
                <a:solidFill>
                  <a:srgbClr val="03030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sz="1000" kern="0" spc="-20" dirty="0">
                <a:solidFill>
                  <a:srgbClr val="03030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oint </a:t>
            </a:r>
            <a:r>
              <a:rPr lang="en-US" sz="1000" kern="0" spc="-20" dirty="0">
                <a:solidFill>
                  <a:srgbClr val="03030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sz="1000" kern="0" spc="-20" dirty="0">
                <a:solidFill>
                  <a:srgbClr val="03030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loud</a:t>
            </a:r>
            <a:endParaRPr sz="1000" kern="0" spc="-20" dirty="0">
              <a:solidFill>
                <a:srgbClr val="030303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84" name="textbox 2284"/>
          <p:cNvSpPr/>
          <p:nvPr/>
        </p:nvSpPr>
        <p:spPr>
          <a:xfrm>
            <a:off x="3307080" y="4306570"/>
            <a:ext cx="1229360" cy="1593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8000"/>
              </a:lnSpc>
            </a:pPr>
            <a:r>
              <a:rPr sz="1000" kern="0" spc="-20" dirty="0">
                <a:solidFill>
                  <a:srgbClr val="03030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Weld</a:t>
            </a:r>
            <a:r>
              <a:rPr lang="en-US" sz="1000" kern="0" spc="-20" dirty="0">
                <a:solidFill>
                  <a:srgbClr val="03030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ed </a:t>
            </a:r>
            <a:r>
              <a:rPr sz="1000" kern="0" spc="-20" dirty="0">
                <a:solidFill>
                  <a:srgbClr val="03030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workpiece </a:t>
            </a:r>
            <a:endParaRPr sz="1000" kern="0" spc="-20" dirty="0">
              <a:solidFill>
                <a:srgbClr val="030303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000" kern="0" spc="-20" dirty="0">
                <a:solidFill>
                  <a:srgbClr val="03030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point cloud</a:t>
            </a:r>
            <a:endParaRPr lang="en-US" altLang="en-US" sz="1000" dirty="0"/>
          </a:p>
        </p:txBody>
      </p:sp>
      <p:sp>
        <p:nvSpPr>
          <p:cNvPr id="2286" name="textbox 2286"/>
          <p:cNvSpPr/>
          <p:nvPr/>
        </p:nvSpPr>
        <p:spPr>
          <a:xfrm>
            <a:off x="995045" y="4306570"/>
            <a:ext cx="1235710" cy="1593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8000"/>
              </a:lnSpc>
            </a:pPr>
            <a:r>
              <a:rPr sz="1000" kern="0" spc="-20" dirty="0">
                <a:solidFill>
                  <a:srgbClr val="03030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Weld</a:t>
            </a:r>
            <a:r>
              <a:rPr lang="en-US" sz="1000" kern="0" spc="-20" dirty="0">
                <a:solidFill>
                  <a:srgbClr val="03030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ed </a:t>
            </a:r>
            <a:r>
              <a:rPr sz="1000" kern="0" spc="-20" dirty="0">
                <a:solidFill>
                  <a:srgbClr val="03030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workpiece point cloud</a:t>
            </a:r>
            <a:endParaRPr sz="1000" kern="0" spc="-20" dirty="0">
              <a:solidFill>
                <a:srgbClr val="030303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290" name="picture 229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4105247" y="1585417"/>
            <a:ext cx="245150" cy="273499"/>
          </a:xfrm>
          <a:prstGeom prst="rect">
            <a:avLst/>
          </a:prstGeom>
        </p:spPr>
      </p:pic>
      <p:sp>
        <p:nvSpPr>
          <p:cNvPr id="2292" name="textbox 2292"/>
          <p:cNvSpPr/>
          <p:nvPr/>
        </p:nvSpPr>
        <p:spPr>
          <a:xfrm rot="20760000">
            <a:off x="1556927" y="7774672"/>
            <a:ext cx="436244" cy="1416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lang="en-US" altLang="en-US" sz="200" dirty="0"/>
          </a:p>
          <a:p>
            <a:pPr marL="12700" algn="l" rtl="0" eaLnBrk="0">
              <a:lnSpc>
                <a:spcPct val="90000"/>
              </a:lnSpc>
              <a:spcBef>
                <a:spcPts val="0"/>
              </a:spcBef>
            </a:pPr>
            <a:r>
              <a:rPr sz="700" i="1" kern="0" spc="170" dirty="0">
                <a:solidFill>
                  <a:srgbClr val="03030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465mm</a:t>
            </a:r>
            <a:endParaRPr lang="en-US" altLang="en-US" sz="700" dirty="0"/>
          </a:p>
        </p:txBody>
      </p:sp>
      <p:sp>
        <p:nvSpPr>
          <p:cNvPr id="2294" name="textbox 2294"/>
          <p:cNvSpPr/>
          <p:nvPr/>
        </p:nvSpPr>
        <p:spPr>
          <a:xfrm rot="20760000">
            <a:off x="1782784" y="8564795"/>
            <a:ext cx="431800" cy="1384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200" dirty="0"/>
          </a:p>
          <a:p>
            <a:pPr marL="12700" algn="l" rtl="0" eaLnBrk="0">
              <a:lnSpc>
                <a:spcPct val="87000"/>
              </a:lnSpc>
              <a:spcBef>
                <a:spcPts val="0"/>
              </a:spcBef>
            </a:pPr>
            <a:r>
              <a:rPr sz="700" i="1" kern="0" spc="160" dirty="0">
                <a:solidFill>
                  <a:srgbClr val="03030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684mm</a:t>
            </a:r>
            <a:endParaRPr lang="en-US" altLang="en-US" sz="700" dirty="0"/>
          </a:p>
        </p:txBody>
      </p:sp>
      <p:sp>
        <p:nvSpPr>
          <p:cNvPr id="2296" name="textbox 2296"/>
          <p:cNvSpPr/>
          <p:nvPr/>
        </p:nvSpPr>
        <p:spPr>
          <a:xfrm rot="2460000">
            <a:off x="920956" y="7650875"/>
            <a:ext cx="340359" cy="1485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6000"/>
              </a:lnSpc>
            </a:pPr>
            <a:endParaRPr lang="en-US" altLang="en-US" sz="200" dirty="0"/>
          </a:p>
          <a:p>
            <a:pPr marL="12700" algn="l" rtl="0" eaLnBrk="0">
              <a:lnSpc>
                <a:spcPct val="82000"/>
              </a:lnSpc>
              <a:spcBef>
                <a:spcPts val="0"/>
              </a:spcBef>
            </a:pPr>
            <a:r>
              <a:rPr sz="800" kern="0" spc="-40" dirty="0">
                <a:solidFill>
                  <a:srgbClr val="03030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308mm</a:t>
            </a:r>
            <a:endParaRPr lang="en-US" altLang="en-US" sz="800" dirty="0"/>
          </a:p>
        </p:txBody>
      </p:sp>
      <p:sp>
        <p:nvSpPr>
          <p:cNvPr id="2298" name="textbox 2298"/>
          <p:cNvSpPr/>
          <p:nvPr/>
        </p:nvSpPr>
        <p:spPr>
          <a:xfrm rot="3180000">
            <a:off x="704887" y="8376355"/>
            <a:ext cx="349250" cy="1447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5000"/>
              </a:lnSpc>
            </a:pPr>
            <a:endParaRPr lang="en-US" altLang="en-US" sz="200" dirty="0"/>
          </a:p>
          <a:p>
            <a:pPr marL="12700" algn="l" rtl="0" eaLnBrk="0">
              <a:lnSpc>
                <a:spcPct val="79000"/>
              </a:lnSpc>
              <a:spcBef>
                <a:spcPts val="0"/>
              </a:spcBef>
            </a:pPr>
            <a:r>
              <a:rPr sz="800" kern="0" spc="-30" dirty="0">
                <a:solidFill>
                  <a:srgbClr val="03030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466mm</a:t>
            </a:r>
            <a:endParaRPr lang="en-US" altLang="en-US" sz="800" dirty="0"/>
          </a:p>
        </p:txBody>
      </p:sp>
      <p:pic>
        <p:nvPicPr>
          <p:cNvPr id="2300" name="picture 230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2376576" y="5756931"/>
            <a:ext cx="27304" cy="2050572"/>
          </a:xfrm>
          <a:prstGeom prst="rect">
            <a:avLst/>
          </a:prstGeom>
        </p:spPr>
      </p:pic>
      <p:sp>
        <p:nvSpPr>
          <p:cNvPr id="2302" name="textbox 2302"/>
          <p:cNvSpPr/>
          <p:nvPr/>
        </p:nvSpPr>
        <p:spPr>
          <a:xfrm>
            <a:off x="2589154" y="7047995"/>
            <a:ext cx="469900" cy="1295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5000"/>
              </a:lnSpc>
            </a:pPr>
            <a:r>
              <a:rPr sz="800" kern="0" spc="80" dirty="0">
                <a:solidFill>
                  <a:srgbClr val="03030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1200</a:t>
            </a:r>
            <a:r>
              <a:rPr sz="800" kern="0" spc="0" dirty="0">
                <a:solidFill>
                  <a:srgbClr val="03030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mm</a:t>
            </a:r>
            <a:endParaRPr lang="en-US" altLang="en-US" sz="800" dirty="0"/>
          </a:p>
        </p:txBody>
      </p:sp>
      <p:pic>
        <p:nvPicPr>
          <p:cNvPr id="2304" name="picture 230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436460" y="9195638"/>
            <a:ext cx="6694094" cy="6350"/>
          </a:xfrm>
          <a:prstGeom prst="rect">
            <a:avLst/>
          </a:prstGeom>
        </p:spPr>
      </p:pic>
      <p:sp>
        <p:nvSpPr>
          <p:cNvPr id="2306" name="textbox 2306"/>
          <p:cNvSpPr/>
          <p:nvPr/>
        </p:nvSpPr>
        <p:spPr>
          <a:xfrm>
            <a:off x="2402305" y="6640493"/>
            <a:ext cx="410209" cy="1295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5000"/>
              </a:lnSpc>
            </a:pPr>
            <a:r>
              <a:rPr sz="800" kern="0" spc="110" dirty="0">
                <a:solidFill>
                  <a:srgbClr val="03030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800</a:t>
            </a:r>
            <a:r>
              <a:rPr sz="800" kern="0" spc="0" dirty="0">
                <a:solidFill>
                  <a:srgbClr val="03030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mm</a:t>
            </a:r>
            <a:endParaRPr lang="en-US" altLang="en-US" sz="800" dirty="0"/>
          </a:p>
        </p:txBody>
      </p:sp>
      <p:sp>
        <p:nvSpPr>
          <p:cNvPr id="2308" name="rect"/>
          <p:cNvSpPr/>
          <p:nvPr/>
        </p:nvSpPr>
        <p:spPr>
          <a:xfrm>
            <a:off x="2565293" y="5798574"/>
            <a:ext cx="4698" cy="2566746"/>
          </a:xfrm>
          <a:prstGeom prst="rect">
            <a:avLst/>
          </a:prstGeom>
          <a:solidFill>
            <a:srgbClr val="EE1D2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310" name="picture 231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1600000">
            <a:off x="1596199" y="5717844"/>
            <a:ext cx="1010907" cy="6350"/>
          </a:xfrm>
          <a:prstGeom prst="rect">
            <a:avLst/>
          </a:prstGeom>
        </p:spPr>
      </p:pic>
      <p:sp>
        <p:nvSpPr>
          <p:cNvPr id="2312" name="rect"/>
          <p:cNvSpPr/>
          <p:nvPr/>
        </p:nvSpPr>
        <p:spPr>
          <a:xfrm>
            <a:off x="2496151" y="8429983"/>
            <a:ext cx="52704" cy="26644"/>
          </a:xfrm>
          <a:prstGeom prst="rect">
            <a:avLst/>
          </a:prstGeom>
          <a:solidFill>
            <a:srgbClr val="EE1D2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314" name="picture 231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1600000">
            <a:off x="2339764" y="7808962"/>
            <a:ext cx="52705" cy="26581"/>
          </a:xfrm>
          <a:prstGeom prst="rect">
            <a:avLst/>
          </a:prstGeom>
        </p:spPr>
      </p:pic>
      <p:sp>
        <p:nvSpPr>
          <p:cNvPr id="2316" name="rect"/>
          <p:cNvSpPr/>
          <p:nvPr/>
        </p:nvSpPr>
        <p:spPr>
          <a:xfrm>
            <a:off x="2553992" y="8356007"/>
            <a:ext cx="27304" cy="50952"/>
          </a:xfrm>
          <a:prstGeom prst="rect">
            <a:avLst/>
          </a:prstGeom>
          <a:solidFill>
            <a:srgbClr val="EE1D2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18" name="rect"/>
          <p:cNvSpPr/>
          <p:nvPr/>
        </p:nvSpPr>
        <p:spPr>
          <a:xfrm>
            <a:off x="2553992" y="5756944"/>
            <a:ext cx="27304" cy="50939"/>
          </a:xfrm>
          <a:prstGeom prst="rect">
            <a:avLst/>
          </a:prstGeom>
          <a:solidFill>
            <a:srgbClr val="EE1D2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320" name="picture 232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21600000">
            <a:off x="6072396" y="7646587"/>
            <a:ext cx="6350" cy="6350"/>
          </a:xfrm>
          <a:prstGeom prst="rect">
            <a:avLst/>
          </a:prstGeom>
        </p:spPr>
      </p:pic>
      <p:pic>
        <p:nvPicPr>
          <p:cNvPr id="10" name="图片 9" descr="如本科技英文LOGO"/>
          <p:cNvPicPr/>
          <p:nvPr>
            <p:custDataLst>
              <p:tags r:id="rId2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5789930" y="420370"/>
            <a:ext cx="1651000" cy="297180"/>
          </a:xfrm>
          <a:prstGeom prst="rect">
            <a:avLst/>
          </a:prstGeom>
        </p:spPr>
      </p:pic>
      <p:sp>
        <p:nvSpPr>
          <p:cNvPr id="11" name="textbox 10"/>
          <p:cNvSpPr/>
          <p:nvPr>
            <p:custDataLst>
              <p:tags r:id="rId25"/>
            </p:custDataLst>
          </p:nvPr>
        </p:nvSpPr>
        <p:spPr>
          <a:xfrm>
            <a:off x="6072505" y="647700"/>
            <a:ext cx="1376680" cy="10477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155"/>
              </a:lnSpc>
            </a:pPr>
            <a:r>
              <a:rPr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Intelligent </a:t>
            </a:r>
            <a:r>
              <a:rPr lang="en-US"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</a:t>
            </a:r>
            <a:r>
              <a:rPr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and-</a:t>
            </a:r>
            <a:r>
              <a:rPr lang="en-US"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</a:t>
            </a:r>
            <a:r>
              <a:rPr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ye </a:t>
            </a:r>
            <a:r>
              <a:rPr lang="en-US"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</a:t>
            </a:r>
            <a:r>
              <a:rPr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xpert</a:t>
            </a:r>
            <a:endParaRPr lang="en-US" altLang="en-US" sz="800" kern="0" spc="-10" dirty="0">
              <a:solidFill>
                <a:srgbClr val="251713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" name="rect"/>
          <p:cNvSpPr/>
          <p:nvPr/>
        </p:nvSpPr>
        <p:spPr>
          <a:xfrm>
            <a:off x="0" y="3652558"/>
            <a:ext cx="7559611" cy="6607441"/>
          </a:xfrm>
          <a:prstGeom prst="rect">
            <a:avLst/>
          </a:prstGeom>
          <a:solidFill>
            <a:srgbClr val="ECECE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24" name="textbox 2324"/>
          <p:cNvSpPr/>
          <p:nvPr/>
        </p:nvSpPr>
        <p:spPr>
          <a:xfrm>
            <a:off x="418465" y="730250"/>
            <a:ext cx="6826885" cy="21666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3000"/>
              </a:lnSpc>
            </a:pPr>
            <a:endParaRPr lang="en-US" altLang="en-US" sz="100" dirty="0"/>
          </a:p>
          <a:p>
            <a:pPr marL="12700" indent="0" algn="l" rtl="0" eaLnBrk="0" fontAlgn="auto">
              <a:lnSpc>
                <a:spcPct val="89000"/>
              </a:lnSpc>
            </a:pPr>
            <a:r>
              <a:rPr sz="3600" b="1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RVC-P31300&amp;P32200</a:t>
            </a:r>
            <a:endParaRPr sz="3600" b="1" kern="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0" algn="l" rtl="0" eaLnBrk="0" fontAlgn="auto">
              <a:lnSpc>
                <a:spcPct val="89000"/>
              </a:lnSpc>
            </a:pPr>
            <a:r>
              <a:rPr sz="3600" b="1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4000" b="1" kern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Medium Large View</a:t>
            </a:r>
            <a:r>
              <a:rPr sz="5000" b="1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sz="5000" b="1" kern="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0" algn="l" rtl="0" eaLnBrk="0" fontAlgn="auto">
              <a:lnSpc>
                <a:spcPct val="89000"/>
              </a:lnSpc>
            </a:pPr>
            <a:r>
              <a:rPr sz="36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3D </a:t>
            </a:r>
            <a:r>
              <a:rPr lang="en-US" sz="36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sz="36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rea </a:t>
            </a:r>
            <a:r>
              <a:rPr lang="en-US" sz="36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</a:t>
            </a:r>
            <a:r>
              <a:rPr sz="36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canner</a:t>
            </a:r>
            <a:endParaRPr sz="3600" kern="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8000"/>
              </a:lnSpc>
            </a:pPr>
            <a:endParaRPr lang="en-US" altLang="en-US" sz="200" dirty="0"/>
          </a:p>
          <a:p>
            <a:pPr marL="15240" indent="7620" algn="l" rtl="0" eaLnBrk="0">
              <a:lnSpc>
                <a:spcPct val="131000"/>
              </a:lnSpc>
              <a:spcBef>
                <a:spcPts val="0"/>
              </a:spcBef>
            </a:pPr>
            <a:r>
              <a:rPr sz="10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RVC-P31300&amp;P32200 medium and large field of view 3D industrial cameras, with large field of view, high preci</a:t>
            </a:r>
            <a:r>
              <a:rPr lang="en-US" sz="10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10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sion, fast imaging speed and excellent resistance to ambient light, can take photos of a large number of com</a:t>
            </a:r>
            <a:r>
              <a:rPr lang="en-US" sz="10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10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plex structure, tightly stacked, disorderly placement of various types of objects and output high-quality 3D point cloud data</a:t>
            </a:r>
            <a:r>
              <a:rPr lang="en-US" sz="10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</a:t>
            </a:r>
            <a:r>
              <a:rPr sz="10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to guide the robot to complete the disorderly grasping, material sorting, loading and unload</a:t>
            </a:r>
            <a:r>
              <a:rPr lang="en-US" sz="10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10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ing, depalletizing, spraying of various types of all sizes workpieces. which is widely used in various fields such as automotive manufacturing, logistics, packaging, electronics, heavy machinery, food and home appliances.</a:t>
            </a:r>
            <a:endParaRPr sz="1000" kern="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5240" indent="7620" algn="l" rtl="0" eaLnBrk="0">
              <a:lnSpc>
                <a:spcPct val="131000"/>
              </a:lnSpc>
              <a:spcBef>
                <a:spcPts val="0"/>
              </a:spcBef>
            </a:pPr>
            <a:endParaRPr sz="1000" kern="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5240" indent="7620" algn="l" rtl="0" eaLnBrk="0">
              <a:lnSpc>
                <a:spcPct val="131000"/>
              </a:lnSpc>
              <a:spcBef>
                <a:spcPts val="0"/>
              </a:spcBef>
            </a:pPr>
            <a:endParaRPr sz="1000" kern="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326" name="picture 23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04339" y="6579192"/>
            <a:ext cx="5915643" cy="1171178"/>
          </a:xfrm>
          <a:prstGeom prst="rect">
            <a:avLst/>
          </a:prstGeom>
        </p:spPr>
      </p:pic>
      <p:pic>
        <p:nvPicPr>
          <p:cNvPr id="2328" name="picture 23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43582" y="4513074"/>
            <a:ext cx="6488062" cy="854378"/>
          </a:xfrm>
          <a:prstGeom prst="rect">
            <a:avLst/>
          </a:prstGeom>
        </p:spPr>
      </p:pic>
      <p:sp>
        <p:nvSpPr>
          <p:cNvPr id="2330" name="textbox 2330"/>
          <p:cNvSpPr/>
          <p:nvPr/>
        </p:nvSpPr>
        <p:spPr>
          <a:xfrm>
            <a:off x="0" y="426419"/>
            <a:ext cx="5731509" cy="296545"/>
          </a:xfrm>
          <a:prstGeom prst="rect">
            <a:avLst/>
          </a:prstGeom>
          <a:solidFill>
            <a:srgbClr val="EE1C28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lang="en-US" altLang="en-US" sz="500" dirty="0"/>
          </a:p>
          <a:p>
            <a:pPr marL="433070" algn="l" rtl="0" eaLnBrk="0">
              <a:lnSpc>
                <a:spcPct val="87000"/>
              </a:lnSpc>
              <a:spcBef>
                <a:spcPts val="5"/>
              </a:spcBef>
            </a:pP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Professional </a:t>
            </a:r>
            <a:r>
              <a:rPr lang="en-US" sz="12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3D area scanner built for craftsmanship</a:t>
            </a:r>
            <a:endParaRPr lang="en-US" altLang="en-US" sz="1200" dirty="0"/>
          </a:p>
          <a:p>
            <a:pPr marL="433070" algn="l" rtl="0" eaLnBrk="0">
              <a:lnSpc>
                <a:spcPct val="87000"/>
              </a:lnSpc>
              <a:spcBef>
                <a:spcPts val="5"/>
              </a:spcBef>
            </a:pPr>
            <a:endParaRPr lang="en-US" altLang="en-US" sz="1200" dirty="0"/>
          </a:p>
        </p:txBody>
      </p:sp>
      <p:pic>
        <p:nvPicPr>
          <p:cNvPr id="2336" name="picture 23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099009" y="7582329"/>
            <a:ext cx="955323" cy="761574"/>
          </a:xfrm>
          <a:prstGeom prst="rect">
            <a:avLst/>
          </a:prstGeom>
        </p:spPr>
      </p:pic>
      <p:pic>
        <p:nvPicPr>
          <p:cNvPr id="2338" name="picture 23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425775" y="9182568"/>
            <a:ext cx="698834" cy="698832"/>
          </a:xfrm>
          <a:prstGeom prst="rect">
            <a:avLst/>
          </a:prstGeom>
        </p:spPr>
      </p:pic>
      <p:sp>
        <p:nvSpPr>
          <p:cNvPr id="2344" name="textbox 2344"/>
          <p:cNvSpPr/>
          <p:nvPr/>
        </p:nvSpPr>
        <p:spPr>
          <a:xfrm>
            <a:off x="4298831" y="9477537"/>
            <a:ext cx="1637029" cy="1600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66000"/>
              </a:lnSpc>
            </a:pPr>
            <a:endParaRPr lang="en-US" altLang="en-US" sz="100" dirty="0"/>
          </a:p>
          <a:p>
            <a:pPr marL="142875" algn="l" rtl="0" eaLnBrk="0">
              <a:lnSpc>
                <a:spcPct val="66000"/>
              </a:lnSpc>
              <a:tabLst>
                <a:tab pos="243840" algn="l"/>
              </a:tabLst>
            </a:pPr>
            <a:r>
              <a:rPr sz="10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1000" kern="0" spc="14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sales@rvbus</a:t>
            </a:r>
            <a:r>
              <a:rPr sz="1000" kern="0" spc="1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t.com</a:t>
            </a:r>
            <a:endParaRPr lang="en-US" altLang="en-US" sz="1000" dirty="0"/>
          </a:p>
        </p:txBody>
      </p:sp>
      <p:pic>
        <p:nvPicPr>
          <p:cNvPr id="2346" name="picture 23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311531" y="9490237"/>
            <a:ext cx="130530" cy="130505"/>
          </a:xfrm>
          <a:prstGeom prst="rect">
            <a:avLst/>
          </a:prstGeom>
        </p:spPr>
      </p:pic>
      <p:sp>
        <p:nvSpPr>
          <p:cNvPr id="2348" name="textbox 2348"/>
          <p:cNvSpPr/>
          <p:nvPr/>
        </p:nvSpPr>
        <p:spPr>
          <a:xfrm>
            <a:off x="417555" y="9477537"/>
            <a:ext cx="1635125" cy="1854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79000"/>
              </a:lnSpc>
            </a:pPr>
            <a:endParaRPr lang="en-US" altLang="en-US" sz="100" dirty="0"/>
          </a:p>
          <a:p>
            <a:pPr marL="142875" algn="l" rtl="0" eaLnBrk="0">
              <a:lnSpc>
                <a:spcPct val="81000"/>
              </a:lnSpc>
              <a:tabLst>
                <a:tab pos="238125" algn="l"/>
              </a:tabLst>
            </a:pPr>
            <a:r>
              <a:rPr sz="10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1000" kern="0" spc="14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www.rvbust.com</a:t>
            </a:r>
            <a:endParaRPr lang="en-US" altLang="en-US" sz="1000" dirty="0"/>
          </a:p>
        </p:txBody>
      </p:sp>
      <p:pic>
        <p:nvPicPr>
          <p:cNvPr id="2350" name="picture 23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30255" y="9490237"/>
            <a:ext cx="130530" cy="130505"/>
          </a:xfrm>
          <a:prstGeom prst="rect">
            <a:avLst/>
          </a:prstGeom>
        </p:spPr>
      </p:pic>
      <p:sp>
        <p:nvSpPr>
          <p:cNvPr id="2354" name="textbox 2354"/>
          <p:cNvSpPr/>
          <p:nvPr/>
        </p:nvSpPr>
        <p:spPr>
          <a:xfrm>
            <a:off x="2467527" y="9477537"/>
            <a:ext cx="1392555" cy="1854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lang="en-US" altLang="en-US" sz="200" dirty="0"/>
          </a:p>
          <a:p>
            <a:pPr marL="142875" algn="l" rtl="0" eaLnBrk="0">
              <a:lnSpc>
                <a:spcPct val="81000"/>
              </a:lnSpc>
              <a:tabLst>
                <a:tab pos="239395" algn="l"/>
              </a:tabLst>
            </a:pPr>
            <a:r>
              <a:rPr sz="10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1000" kern="0" spc="1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400</a:t>
            </a:r>
            <a:r>
              <a:rPr sz="1000" kern="0" spc="7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000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0419</a:t>
            </a:r>
            <a:r>
              <a:rPr sz="10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000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900</a:t>
            </a:r>
            <a:endParaRPr lang="en-US" altLang="en-US" sz="1000" dirty="0"/>
          </a:p>
        </p:txBody>
      </p:sp>
      <p:pic>
        <p:nvPicPr>
          <p:cNvPr id="2356" name="picture 23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2480227" y="9490237"/>
            <a:ext cx="130530" cy="130505"/>
          </a:xfrm>
          <a:prstGeom prst="rect">
            <a:avLst/>
          </a:prstGeom>
        </p:spPr>
      </p:pic>
      <p:pic>
        <p:nvPicPr>
          <p:cNvPr id="2372" name="picture 237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430530" y="9045486"/>
            <a:ext cx="6694081" cy="6350"/>
          </a:xfrm>
          <a:prstGeom prst="rect">
            <a:avLst/>
          </a:prstGeom>
        </p:spPr>
      </p:pic>
      <p:pic>
        <p:nvPicPr>
          <p:cNvPr id="2374" name="picture 237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5099009" y="5934100"/>
            <a:ext cx="23876" cy="851218"/>
          </a:xfrm>
          <a:prstGeom prst="rect">
            <a:avLst/>
          </a:prstGeom>
        </p:spPr>
      </p:pic>
      <p:pic>
        <p:nvPicPr>
          <p:cNvPr id="2376" name="picture 237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2332951" y="5934100"/>
            <a:ext cx="23876" cy="851218"/>
          </a:xfrm>
          <a:prstGeom prst="rect">
            <a:avLst/>
          </a:prstGeom>
        </p:spPr>
      </p:pic>
      <p:pic>
        <p:nvPicPr>
          <p:cNvPr id="2378" name="picture 237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209088" y="7617936"/>
            <a:ext cx="23875" cy="763056"/>
          </a:xfrm>
          <a:prstGeom prst="rect">
            <a:avLst/>
          </a:prstGeom>
        </p:spPr>
      </p:pic>
      <p:pic>
        <p:nvPicPr>
          <p:cNvPr id="2380" name="picture 238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592141" y="5922171"/>
            <a:ext cx="752742" cy="23876"/>
          </a:xfrm>
          <a:prstGeom prst="rect">
            <a:avLst/>
          </a:prstGeom>
        </p:spPr>
      </p:pic>
      <p:pic>
        <p:nvPicPr>
          <p:cNvPr id="2382" name="picture 238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3757683" y="7602632"/>
            <a:ext cx="23876" cy="626766"/>
          </a:xfrm>
          <a:prstGeom prst="rect">
            <a:avLst/>
          </a:prstGeom>
        </p:spPr>
      </p:pic>
      <p:sp>
        <p:nvSpPr>
          <p:cNvPr id="2384" name="path"/>
          <p:cNvSpPr/>
          <p:nvPr/>
        </p:nvSpPr>
        <p:spPr>
          <a:xfrm>
            <a:off x="5110942" y="5932513"/>
            <a:ext cx="710387" cy="3175"/>
          </a:xfrm>
          <a:custGeom>
            <a:avLst/>
            <a:gdLst/>
            <a:ahLst/>
            <a:cxnLst/>
            <a:rect l="0" t="0" r="0" b="0"/>
            <a:pathLst>
              <a:path w="1118" h="5">
                <a:moveTo>
                  <a:pt x="0" y="2"/>
                </a:moveTo>
                <a:lnTo>
                  <a:pt x="1118" y="2"/>
                </a:lnTo>
              </a:path>
            </a:pathLst>
          </a:custGeom>
          <a:noFill/>
          <a:ln w="3175" cap="flat">
            <a:solidFill>
              <a:srgbClr val="231F2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386" name="picture 238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5808789" y="5922170"/>
            <a:ext cx="23863" cy="23876"/>
          </a:xfrm>
          <a:prstGeom prst="rect">
            <a:avLst/>
          </a:prstGeom>
        </p:spPr>
      </p:pic>
      <p:pic>
        <p:nvPicPr>
          <p:cNvPr id="10" name="图片 9" descr="如本科技英文LOGO"/>
          <p:cNvPicPr/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789930" y="420370"/>
            <a:ext cx="1651000" cy="297180"/>
          </a:xfrm>
          <a:prstGeom prst="rect">
            <a:avLst/>
          </a:prstGeom>
        </p:spPr>
      </p:pic>
      <p:sp>
        <p:nvSpPr>
          <p:cNvPr id="11" name="textbox 10"/>
          <p:cNvSpPr/>
          <p:nvPr>
            <p:custDataLst>
              <p:tags r:id="rId17"/>
            </p:custDataLst>
          </p:nvPr>
        </p:nvSpPr>
        <p:spPr>
          <a:xfrm>
            <a:off x="6072505" y="647700"/>
            <a:ext cx="1376680" cy="10477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155"/>
              </a:lnSpc>
            </a:pPr>
            <a:r>
              <a:rPr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Intelligent </a:t>
            </a:r>
            <a:r>
              <a:rPr lang="en-US"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</a:t>
            </a:r>
            <a:r>
              <a:rPr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and-</a:t>
            </a:r>
            <a:r>
              <a:rPr lang="en-US"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</a:t>
            </a:r>
            <a:r>
              <a:rPr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ye </a:t>
            </a:r>
            <a:r>
              <a:rPr lang="en-US"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</a:t>
            </a:r>
            <a:r>
              <a:rPr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xpert</a:t>
            </a:r>
            <a:endParaRPr lang="en-US" altLang="en-US" sz="800" kern="0" spc="-10" dirty="0">
              <a:solidFill>
                <a:srgbClr val="251713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54" name="textbox 1854"/>
          <p:cNvSpPr/>
          <p:nvPr>
            <p:custDataLst>
              <p:tags r:id="rId18"/>
            </p:custDataLst>
          </p:nvPr>
        </p:nvSpPr>
        <p:spPr>
          <a:xfrm>
            <a:off x="441325" y="3936365"/>
            <a:ext cx="1995170" cy="351790"/>
          </a:xfrm>
          <a:prstGeom prst="rect">
            <a:avLst/>
          </a:prstGeom>
          <a:solidFill>
            <a:srgbClr val="EE1C28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300" dirty="0"/>
          </a:p>
          <a:p>
            <a:pPr marL="152400" algn="l" rtl="0" eaLnBrk="0">
              <a:lnSpc>
                <a:spcPct val="88000"/>
              </a:lnSpc>
              <a:spcBef>
                <a:spcPts val="0"/>
              </a:spcBef>
            </a:pPr>
            <a:r>
              <a:rPr sz="900" kern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Aircraft aluminum fuselage for all-around protection</a:t>
            </a:r>
            <a:endParaRPr sz="900" kern="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9"/>
            </p:custDataLst>
          </p:nvPr>
        </p:nvSpPr>
        <p:spPr>
          <a:xfrm>
            <a:off x="636905" y="5357495"/>
            <a:ext cx="1522095" cy="3619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2700" algn="l" eaLnBrk="0">
              <a:lnSpc>
                <a:spcPct val="88000"/>
              </a:lnSpc>
              <a:buClrTx/>
              <a:buSzTx/>
              <a:buFontTx/>
            </a:pPr>
            <a:r>
              <a:rPr sz="10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Waterproof level</a:t>
            </a:r>
            <a:r>
              <a:rPr lang="en-US" sz="10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10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greatly</a:t>
            </a:r>
            <a:r>
              <a:rPr lang="en-US" sz="10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10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improved</a:t>
            </a:r>
            <a:endParaRPr sz="1000" kern="0" spc="4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0"/>
            </p:custDataLst>
          </p:nvPr>
        </p:nvSpPr>
        <p:spPr>
          <a:xfrm>
            <a:off x="2300605" y="5357495"/>
            <a:ext cx="1492250" cy="3619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2700" algn="l" eaLnBrk="0">
              <a:lnSpc>
                <a:spcPct val="88000"/>
              </a:lnSpc>
              <a:buClrTx/>
              <a:buSzTx/>
              <a:buFontTx/>
            </a:pPr>
            <a:r>
              <a:rPr lang="en-US" sz="10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</a:t>
            </a:r>
            <a:r>
              <a:rPr sz="10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ust proof level greatly improved</a:t>
            </a:r>
            <a:endParaRPr sz="1000" kern="0" spc="4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1"/>
            </p:custDataLst>
          </p:nvPr>
        </p:nvSpPr>
        <p:spPr>
          <a:xfrm>
            <a:off x="3829685" y="5357495"/>
            <a:ext cx="1563370" cy="3619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2700" algn="l" eaLnBrk="0">
              <a:lnSpc>
                <a:spcPct val="88000"/>
              </a:lnSpc>
              <a:buClrTx/>
              <a:buSzTx/>
              <a:buFontTx/>
            </a:pPr>
            <a:r>
              <a:rPr sz="10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Passed professional </a:t>
            </a:r>
            <a:r>
              <a:rPr sz="10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vibration test</a:t>
            </a:r>
            <a:r>
              <a:rPr sz="10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sz="1000" kern="0" spc="4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2"/>
            </p:custDataLst>
          </p:nvPr>
        </p:nvSpPr>
        <p:spPr>
          <a:xfrm>
            <a:off x="5652135" y="5357495"/>
            <a:ext cx="1272540" cy="4972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2700" algn="l" rtl="0" eaLnBrk="0">
              <a:lnSpc>
                <a:spcPct val="88000"/>
              </a:lnSpc>
              <a:buClrTx/>
              <a:buSzTx/>
              <a:buFontTx/>
            </a:pPr>
            <a:r>
              <a:rPr sz="10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Gigabit Ethernet port data transfer</a:t>
            </a:r>
            <a:endParaRPr sz="1000" kern="0" spc="4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6" name="textbox 398"/>
          <p:cNvSpPr/>
          <p:nvPr>
            <p:custDataLst>
              <p:tags r:id="rId23"/>
            </p:custDataLst>
          </p:nvPr>
        </p:nvSpPr>
        <p:spPr>
          <a:xfrm>
            <a:off x="3058795" y="8307705"/>
            <a:ext cx="1435735" cy="87376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indent="3175" algn="l" rtl="0" eaLnBrk="0">
              <a:lnSpc>
                <a:spcPct val="101000"/>
              </a:lnSpc>
            </a:pPr>
            <a:r>
              <a:rPr sz="800" b="1" kern="0" spc="1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Highlighted 3D Module</a:t>
            </a:r>
            <a:endParaRPr sz="800" b="1" kern="0" spc="1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3175" algn="l" rtl="0" eaLnBrk="0">
              <a:lnSpc>
                <a:spcPct val="101000"/>
              </a:lnSpc>
            </a:pPr>
            <a:r>
              <a:rPr sz="800" kern="0" spc="1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Stabilization of light output</a:t>
            </a:r>
            <a:r>
              <a:rPr lang="en-US" sz="800" kern="0" spc="1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8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</a:t>
            </a:r>
            <a:r>
              <a:rPr sz="8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achieve a stable and reliable scanning</a:t>
            </a:r>
            <a:endParaRPr lang="en-US" altLang="en-US" sz="800" dirty="0"/>
          </a:p>
        </p:txBody>
      </p:sp>
      <p:sp>
        <p:nvSpPr>
          <p:cNvPr id="27" name="textbox 400"/>
          <p:cNvSpPr/>
          <p:nvPr>
            <p:custDataLst>
              <p:tags r:id="rId24"/>
            </p:custDataLst>
          </p:nvPr>
        </p:nvSpPr>
        <p:spPr>
          <a:xfrm>
            <a:off x="5385435" y="8115300"/>
            <a:ext cx="1947545" cy="360680"/>
          </a:xfrm>
          <a:prstGeom prst="rect">
            <a:avLst/>
          </a:prstGeom>
        </p:spPr>
        <p:txBody>
          <a:bodyPr vert="horz" wrap="square" lIns="0" tIns="0" rIns="0" bIns="0"/>
          <a:p>
            <a:pPr algn="r" rtl="0" eaLnBrk="0">
              <a:lnSpc>
                <a:spcPct val="83000"/>
              </a:lnSpc>
            </a:pPr>
            <a:endParaRPr lang="en-US" altLang="en-US" sz="100" dirty="0"/>
          </a:p>
          <a:p>
            <a:pPr marL="118745" indent="-106045" algn="r" rtl="0" eaLnBrk="0">
              <a:lnSpc>
                <a:spcPct val="106000"/>
              </a:lnSpc>
            </a:pPr>
            <a:r>
              <a:rPr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High</a:t>
            </a:r>
            <a:r>
              <a:rPr lang="en-US"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environmental</a:t>
            </a:r>
            <a:r>
              <a:rPr lang="en-US"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resistance</a:t>
            </a:r>
            <a:endParaRPr sz="800" b="1" kern="0" spc="4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18745" indent="-106045" algn="r" rtl="0" eaLnBrk="0">
              <a:lnSpc>
                <a:spcPct val="106000"/>
              </a:lnSpc>
            </a:pPr>
            <a:r>
              <a:rPr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performance</a:t>
            </a:r>
            <a:r>
              <a:rPr lang="en-US"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fuselage</a:t>
            </a:r>
            <a:r>
              <a:rPr sz="8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sz="800" kern="0" spc="4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18745" indent="-106045" algn="r" rtl="0" eaLnBrk="0">
              <a:lnSpc>
                <a:spcPct val="106000"/>
              </a:lnSpc>
            </a:pPr>
            <a:endParaRPr lang="en-US" altLang="en-US" sz="800" dirty="0"/>
          </a:p>
        </p:txBody>
      </p:sp>
      <p:sp>
        <p:nvSpPr>
          <p:cNvPr id="28" name="textbox 402"/>
          <p:cNvSpPr/>
          <p:nvPr>
            <p:custDataLst>
              <p:tags r:id="rId25"/>
            </p:custDataLst>
          </p:nvPr>
        </p:nvSpPr>
        <p:spPr>
          <a:xfrm>
            <a:off x="5847080" y="5869940"/>
            <a:ext cx="1163320" cy="61023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3335" algn="l" rtl="0" eaLnBrk="0">
              <a:lnSpc>
                <a:spcPct val="87000"/>
              </a:lnSpc>
            </a:pPr>
            <a:r>
              <a:rPr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Fan-free heat dissipation </a:t>
            </a:r>
            <a:r>
              <a:rPr lang="en-US"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esign</a:t>
            </a:r>
            <a:endParaRPr lang="en-US" altLang="en-US" sz="800" b="1" dirty="0"/>
          </a:p>
          <a:p>
            <a:pPr algn="l" rtl="0" eaLnBrk="0">
              <a:lnSpc>
                <a:spcPct val="112000"/>
              </a:lnSpc>
            </a:pPr>
            <a:endParaRPr lang="en-US" altLang="en-US" sz="200" dirty="0"/>
          </a:p>
          <a:p>
            <a:pPr marL="12700" algn="l" rtl="0" eaLnBrk="0">
              <a:lnSpc>
                <a:spcPct val="88000"/>
              </a:lnSpc>
              <a:spcBef>
                <a:spcPts val="0"/>
              </a:spcBef>
            </a:pPr>
            <a:r>
              <a:rPr sz="8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Weight loss, noise reduction, smaller volume</a:t>
            </a:r>
            <a:endParaRPr lang="en-US" altLang="en-US" sz="800" dirty="0"/>
          </a:p>
        </p:txBody>
      </p:sp>
      <p:sp>
        <p:nvSpPr>
          <p:cNvPr id="29" name="textbox 416"/>
          <p:cNvSpPr/>
          <p:nvPr>
            <p:custDataLst>
              <p:tags r:id="rId26"/>
            </p:custDataLst>
          </p:nvPr>
        </p:nvSpPr>
        <p:spPr>
          <a:xfrm>
            <a:off x="542925" y="5812155"/>
            <a:ext cx="1000125" cy="27305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marL="334645" indent="-322580" algn="r" rtl="0" eaLnBrk="0">
              <a:lnSpc>
                <a:spcPct val="102000"/>
              </a:lnSpc>
            </a:pPr>
            <a:r>
              <a:rPr lang="en-US"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</a:t>
            </a:r>
            <a:r>
              <a:rPr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ntegrated</a:t>
            </a:r>
            <a:r>
              <a:rPr lang="en-US"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B</a:t>
            </a:r>
            <a:r>
              <a:rPr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ody</a:t>
            </a:r>
            <a:endParaRPr sz="800" b="1" kern="0" spc="4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34645" indent="-322580" algn="r" rtl="0" eaLnBrk="0">
              <a:lnSpc>
                <a:spcPct val="102000"/>
              </a:lnSpc>
            </a:pPr>
            <a:r>
              <a:rPr sz="8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stable and solid</a:t>
            </a:r>
            <a:endParaRPr lang="en-US" altLang="en-US" sz="800" dirty="0"/>
          </a:p>
          <a:p>
            <a:pPr marL="334645" indent="-322580" algn="l" rtl="0" eaLnBrk="0">
              <a:lnSpc>
                <a:spcPct val="102000"/>
              </a:lnSpc>
            </a:pPr>
            <a:r>
              <a:rPr sz="8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lang="en-US" altLang="en-US" sz="800" dirty="0"/>
          </a:p>
        </p:txBody>
      </p:sp>
      <p:sp>
        <p:nvSpPr>
          <p:cNvPr id="30" name="textbox 424"/>
          <p:cNvSpPr/>
          <p:nvPr>
            <p:custDataLst>
              <p:tags r:id="rId27"/>
            </p:custDataLst>
          </p:nvPr>
        </p:nvSpPr>
        <p:spPr>
          <a:xfrm>
            <a:off x="665480" y="8408670"/>
            <a:ext cx="1486535" cy="36893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8000"/>
              </a:lnSpc>
            </a:pPr>
            <a:r>
              <a:rPr sz="800" b="1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Equipped with high-resolution lens</a:t>
            </a:r>
            <a:endParaRPr lang="en-US" altLang="en-US" sz="800" b="1" dirty="0"/>
          </a:p>
        </p:txBody>
      </p:sp>
      <p:sp>
        <p:nvSpPr>
          <p:cNvPr id="31" name="textbox 428"/>
          <p:cNvSpPr/>
          <p:nvPr>
            <p:custDataLst>
              <p:tags r:id="rId28"/>
            </p:custDataLst>
          </p:nvPr>
        </p:nvSpPr>
        <p:spPr>
          <a:xfrm>
            <a:off x="665480" y="8659495"/>
            <a:ext cx="1202055" cy="36766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8000"/>
              </a:lnSpc>
            </a:pPr>
            <a:r>
              <a:rPr lang="en-US" altLang="en-US" sz="800" dirty="0">
                <a:latin typeface="微软雅黑" panose="020B0503020204020204" charset="-122"/>
                <a:ea typeface="微软雅黑" panose="020B0503020204020204" charset="-122"/>
              </a:rPr>
              <a:t>Reduce the image noise of point cloud</a:t>
            </a:r>
            <a:endParaRPr lang="en-US" altLang="en-US" sz="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29"/>
            </p:custDataLst>
          </p:nvPr>
        </p:nvSpPr>
        <p:spPr>
          <a:xfrm>
            <a:off x="5539105" y="8385810"/>
            <a:ext cx="1881505" cy="22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18745" indent="-106045" algn="r" eaLnBrk="0">
              <a:lnSpc>
                <a:spcPct val="106000"/>
              </a:lnSpc>
            </a:pPr>
            <a:r>
              <a:rPr lang="en-US" sz="8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sz="8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viation</a:t>
            </a:r>
            <a:r>
              <a:rPr lang="en-US" sz="8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8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aluminum</a:t>
            </a:r>
            <a:r>
              <a:rPr lang="en-US" sz="8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8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alloy shell </a:t>
            </a:r>
            <a:endParaRPr lang="zh-CN" altLang="en-US"/>
          </a:p>
        </p:txBody>
      </p:sp>
      <p:sp>
        <p:nvSpPr>
          <p:cNvPr id="33" name="文本框 32"/>
          <p:cNvSpPr txBox="1"/>
          <p:nvPr>
            <p:custDataLst>
              <p:tags r:id="rId30"/>
            </p:custDataLst>
          </p:nvPr>
        </p:nvSpPr>
        <p:spPr>
          <a:xfrm>
            <a:off x="5927090" y="8526145"/>
            <a:ext cx="1504315" cy="22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18745" indent="-106045" algn="r" eaLnBrk="0">
              <a:lnSpc>
                <a:spcPct val="106000"/>
              </a:lnSpc>
            </a:pPr>
            <a:r>
              <a:rPr sz="8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IP 65 </a:t>
            </a:r>
            <a:r>
              <a:rPr lang="en-US" sz="8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level</a:t>
            </a:r>
            <a:r>
              <a:rPr sz="8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protection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8" name="rect"/>
          <p:cNvSpPr/>
          <p:nvPr/>
        </p:nvSpPr>
        <p:spPr>
          <a:xfrm>
            <a:off x="0" y="5346268"/>
            <a:ext cx="7559547" cy="4913731"/>
          </a:xfrm>
          <a:prstGeom prst="rect">
            <a:avLst/>
          </a:prstGeom>
          <a:solidFill>
            <a:srgbClr val="ECECE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390" name="table 2390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181475" y="5424805"/>
          <a:ext cx="2814955" cy="3528060"/>
        </p:xfrm>
        <a:graphic>
          <a:graphicData uri="http://schemas.openxmlformats.org/drawingml/2006/table">
            <a:tbl>
              <a:tblPr>
                <a:solidFill>
                  <a:srgbClr val="F6F7F7"/>
                </a:solidFill>
              </a:tblPr>
              <a:tblGrid>
                <a:gridCol w="1282065"/>
                <a:gridCol w="797560"/>
                <a:gridCol w="735330"/>
              </a:tblGrid>
              <a:tr h="210820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500" dirty="0"/>
                    </a:p>
                    <a:p>
                      <a:pPr marL="1226185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700" b="1" kern="0" spc="-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Product reference data</a:t>
                      </a:r>
                      <a:endParaRPr lang="en-US" altLang="en-US" sz="7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200" dirty="0"/>
                    </a:p>
                    <a:p>
                      <a:pPr marL="167640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500" b="1" kern="0" spc="-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model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200" dirty="0"/>
                    </a:p>
                    <a:p>
                      <a:pPr marL="20828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500" b="1" kern="0" spc="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RVC</a:t>
                      </a:r>
                      <a:r>
                        <a:rPr sz="500" b="1" kern="0" spc="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-P32200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200" dirty="0"/>
                    </a:p>
                    <a:p>
                      <a:pPr marL="16510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500" b="1" kern="0" spc="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RVC</a:t>
                      </a:r>
                      <a:r>
                        <a:rPr sz="500" b="1" kern="0" spc="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-P31300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9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200" dirty="0"/>
                    </a:p>
                    <a:p>
                      <a:pPr marL="16637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500" kern="0" spc="-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Minimum shooting time (sec</a:t>
                      </a:r>
                      <a:r>
                        <a:rPr lang="en-US" sz="500" kern="0" spc="-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</a:t>
                      </a:r>
                      <a:r>
                        <a:rPr sz="500" kern="0" spc="-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/</a:t>
                      </a:r>
                      <a:r>
                        <a:rPr lang="en-US" sz="500" kern="0" spc="-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</a:t>
                      </a:r>
                      <a:r>
                        <a:rPr sz="500" kern="0" spc="-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frame)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lang="en-US" altLang="en-US" sz="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366395" algn="l" rtl="0" eaLnBrk="0">
                        <a:lnSpc>
                          <a:spcPct val="86000"/>
                        </a:lnSpc>
                      </a:pPr>
                      <a:r>
                        <a:rPr sz="500" kern="0" spc="-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2.6</a:t>
                      </a:r>
                      <a:endParaRPr lang="en-US" altLang="en-US" sz="5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lang="en-US" altLang="en-US" sz="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328295" algn="l" rtl="0" eaLnBrk="0">
                        <a:lnSpc>
                          <a:spcPct val="86000"/>
                        </a:lnSpc>
                      </a:pPr>
                      <a:r>
                        <a:rPr sz="500" kern="0" spc="-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1.43</a:t>
                      </a:r>
                      <a:endParaRPr lang="en-US" altLang="en-US" sz="5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200" dirty="0"/>
                    </a:p>
                    <a:p>
                      <a:pPr marL="16637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lang="en-US"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R</a:t>
                      </a:r>
                      <a:r>
                        <a:rPr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esolution (MP)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292100" algn="l" rtl="0" eaLnBrk="0">
                        <a:lnSpc>
                          <a:spcPct val="83000"/>
                        </a:lnSpc>
                        <a:spcBef>
                          <a:spcPts val="0"/>
                        </a:spcBef>
                      </a:pPr>
                      <a:r>
                        <a:rPr sz="500" kern="0" spc="-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3.2 binocular</a:t>
                      </a:r>
                      <a:endParaRPr sz="500" kern="0" spc="-10" dirty="0">
                        <a:solidFill>
                          <a:srgbClr val="030303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r>
                        <a:rPr lang="en-US" sz="500" kern="0" spc="-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</a:t>
                      </a:r>
                      <a:r>
                        <a:rPr sz="500" kern="0" spc="-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3.2 binocular</a:t>
                      </a:r>
                      <a:endParaRPr sz="500" kern="0" spc="-10" dirty="0">
                        <a:solidFill>
                          <a:srgbClr val="030303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4000"/>
                        </a:lnSpc>
                      </a:pPr>
                      <a:endParaRPr lang="en-US" altLang="en-US" sz="100" dirty="0"/>
                    </a:p>
                    <a:p>
                      <a:pPr marL="16700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500" kern="0" spc="-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Operating distance range (mm)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230505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2000~3300</a:t>
                      </a:r>
                      <a:endParaRPr lang="en-US" altLang="en-US" sz="5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228600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1200~2000</a:t>
                      </a:r>
                      <a:endParaRPr lang="en-US" altLang="en-US" sz="5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631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en-US" altLang="en-US" sz="200" dirty="0"/>
                    </a:p>
                    <a:p>
                      <a:pPr marL="166370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lang="en-US"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N</a:t>
                      </a:r>
                      <a:r>
                        <a:rPr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ear field of view (FOV) (mm)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lang="en-US" altLang="en-US" sz="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135255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500" kern="0" spc="-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1589*1040@2000</a:t>
                      </a:r>
                      <a:endParaRPr lang="en-US" altLang="en-US" sz="5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lang="en-US" altLang="en-US" sz="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147955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500" kern="0" spc="-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1010*636@1200</a:t>
                      </a:r>
                      <a:endParaRPr lang="en-US" altLang="en-US" sz="5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200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6000"/>
                        </a:lnSpc>
                      </a:pPr>
                      <a:endParaRPr lang="en-US" altLang="en-US" sz="200" dirty="0"/>
                    </a:p>
                    <a:p>
                      <a:pPr marL="165735" algn="l" rtl="0" eaLnBrk="0">
                        <a:lnSpc>
                          <a:spcPct val="99000"/>
                        </a:lnSpc>
                        <a:buClrTx/>
                        <a:buSzTx/>
                        <a:buFontTx/>
                      </a:pPr>
                      <a:r>
                        <a:rPr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Far </a:t>
                      </a:r>
                      <a:r>
                        <a:rPr lang="en-US"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field of</a:t>
                      </a:r>
                      <a:r>
                        <a:rPr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view (FOV) (mm</a:t>
                      </a:r>
                      <a:r>
                        <a:rPr lang="en-US"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)</a:t>
                      </a:r>
                      <a:endParaRPr lang="en-US" sz="500" kern="0" spc="-30" dirty="0">
                        <a:solidFill>
                          <a:srgbClr val="030303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2000"/>
                        </a:lnSpc>
                      </a:pPr>
                      <a:endParaRPr lang="en-US" altLang="en-US" sz="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13208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500" kern="0" spc="-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2556*1667@3300</a:t>
                      </a:r>
                      <a:endParaRPr lang="en-US" altLang="en-US" sz="5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2000"/>
                        </a:lnSpc>
                      </a:pPr>
                      <a:endParaRPr lang="en-US" altLang="en-US" sz="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130175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500" kern="0" spc="-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1551*1012@2000</a:t>
                      </a:r>
                      <a:endParaRPr lang="en-US" altLang="en-US" sz="5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6700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300" dirty="0"/>
                    </a:p>
                    <a:p>
                      <a:pPr marL="16383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lang="en-US"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XY directional resolution (mm</a:t>
                      </a:r>
                      <a:r>
                        <a:rPr sz="600" kern="0" spc="-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)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267335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0.85~1.5</a:t>
                      </a:r>
                      <a:endParaRPr lang="en-US" altLang="en-US" sz="5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280035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0.5~0.7</a:t>
                      </a:r>
                      <a:endParaRPr lang="en-US" altLang="en-US" sz="5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816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lang="en-US" altLang="en-US" sz="200" dirty="0"/>
                    </a:p>
                    <a:p>
                      <a:pPr marL="16637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500" kern="0" spc="-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Z-axis single-point repetition accuracy (mm)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8000"/>
                        </a:lnSpc>
                      </a:pPr>
                      <a:endParaRPr lang="en-US" altLang="en-US" sz="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250190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0.22~0.77</a:t>
                      </a:r>
                      <a:endParaRPr lang="en-US" altLang="en-US" sz="5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8000"/>
                        </a:lnSpc>
                      </a:pPr>
                      <a:endParaRPr lang="en-US" altLang="en-US" sz="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244475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0.10~0.46</a:t>
                      </a:r>
                      <a:endParaRPr lang="en-US" altLang="en-US" sz="5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847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300" dirty="0"/>
                    </a:p>
                    <a:p>
                      <a:pPr marL="16637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500" kern="0" spc="-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Repeat accuracy of the Z-axis region (mm)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232410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0.004~0.03</a:t>
                      </a:r>
                      <a:endParaRPr lang="en-US" altLang="en-US" sz="5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209550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500" kern="0" spc="-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0.008~0.0</a:t>
                      </a:r>
                      <a:r>
                        <a:rPr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19</a:t>
                      </a:r>
                      <a:endParaRPr lang="en-US" altLang="en-US" sz="5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300" dirty="0"/>
                    </a:p>
                    <a:p>
                      <a:pPr marL="16764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lang="en-US" sz="500" kern="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i</a:t>
                      </a:r>
                      <a:r>
                        <a:rPr sz="500" kern="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lluminant</a:t>
                      </a:r>
                      <a:r>
                        <a:rPr lang="en-US" sz="500" kern="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source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344805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500" kern="0" spc="-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4.0</a:t>
                      </a:r>
                      <a:endParaRPr lang="en-US" altLang="en-US" sz="5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340995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500" kern="0" spc="-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2.6</a:t>
                      </a:r>
                      <a:endParaRPr lang="en-US" altLang="en-US" sz="5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606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300" dirty="0"/>
                    </a:p>
                    <a:p>
                      <a:pPr marL="16637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lang="en-US" sz="500" kern="0" spc="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C</a:t>
                      </a:r>
                      <a:r>
                        <a:rPr sz="500" kern="0" spc="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ommunication interface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219075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500" kern="0" spc="-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760*135*58</a:t>
                      </a:r>
                      <a:endParaRPr lang="en-US" altLang="en-US" sz="5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212725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500" kern="0" spc="-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560*135*58</a:t>
                      </a:r>
                      <a:endParaRPr lang="en-US" altLang="en-US" sz="5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300" dirty="0"/>
                    </a:p>
                    <a:p>
                      <a:pPr marL="165100" algn="l" rtl="0" eaLnBrk="0">
                        <a:lnSpc>
                          <a:spcPct val="97000"/>
                        </a:lnSpc>
                      </a:pPr>
                      <a:r>
                        <a:rPr sz="500" kern="0" spc="-4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scanner weight (kg)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615950" algn="l" rtl="0" eaLnBrk="0">
                        <a:lnSpc>
                          <a:spcPct val="86000"/>
                        </a:lnSpc>
                      </a:pPr>
                      <a:r>
                        <a:rPr sz="500" kern="0" spc="-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RGB</a:t>
                      </a:r>
                      <a:r>
                        <a:rPr sz="500" kern="0" spc="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500" kern="0" spc="-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LED</a:t>
                      </a:r>
                      <a:endParaRPr lang="en-US" altLang="en-US" sz="5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8000"/>
                        </a:lnSpc>
                      </a:pPr>
                      <a:endParaRPr lang="en-US" altLang="en-US" sz="200" dirty="0"/>
                    </a:p>
                    <a:p>
                      <a:pPr marL="16510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scanner size (mm)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37000"/>
                        </a:lnSpc>
                      </a:pPr>
                      <a:r>
                        <a:rPr lang="en-US" sz="500" kern="0" spc="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                     </a:t>
                      </a:r>
                      <a:r>
                        <a:rPr sz="500" kern="0" spc="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Gigabit Ethernet</a:t>
                      </a:r>
                      <a:endParaRPr sz="500" kern="0" spc="-30" dirty="0">
                        <a:solidFill>
                          <a:srgbClr val="030303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6700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300" dirty="0"/>
                    </a:p>
                    <a:p>
                      <a:pPr marL="167005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500" kern="0" spc="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Operating voltage / current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lang="en-US" altLang="en-US" sz="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54991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DC 24V/3.75A</a:t>
                      </a:r>
                      <a:endParaRPr lang="en-US" altLang="en-US" sz="5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lang="en-US" altLang="en-US" sz="200" dirty="0"/>
                    </a:p>
                    <a:p>
                      <a:pPr marL="16954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lang="en-US" sz="500" kern="0" spc="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L</a:t>
                      </a:r>
                      <a:r>
                        <a:rPr sz="500" kern="0" spc="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evels of protection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680720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500" kern="0" spc="-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IP65</a:t>
                      </a:r>
                      <a:endParaRPr lang="en-US" altLang="en-US" sz="5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200" dirty="0"/>
                    </a:p>
                    <a:p>
                      <a:pPr marL="167005" algn="l" rtl="0" eaLnBrk="0">
                        <a:lnSpc>
                          <a:spcPct val="99000"/>
                        </a:lnSpc>
                      </a:pPr>
                      <a:r>
                        <a:rPr sz="500" kern="0" spc="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Operating temperature (°C)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47000"/>
                        </a:lnSpc>
                      </a:pPr>
                      <a:endParaRPr lang="en-US" altLang="en-US" sz="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671195" algn="l" rtl="0" eaLnBrk="0">
                        <a:lnSpc>
                          <a:spcPts val="490"/>
                        </a:lnSpc>
                        <a:spcBef>
                          <a:spcPts val="0"/>
                        </a:spcBef>
                      </a:pPr>
                      <a:r>
                        <a:rPr sz="400" kern="0" spc="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0~45</a:t>
                      </a:r>
                      <a:endParaRPr lang="en-US" altLang="en-US" sz="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200" dirty="0"/>
                    </a:p>
                    <a:p>
                      <a:pPr marL="167005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lang="en-US"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O</a:t>
                      </a:r>
                      <a:r>
                        <a:rPr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perating</a:t>
                      </a:r>
                      <a:r>
                        <a:rPr lang="en-US"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</a:t>
                      </a:r>
                      <a:r>
                        <a:rPr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Humidity (% RH)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r>
                        <a:rPr lang="en-US" sz="500" kern="0" spc="-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                          </a:t>
                      </a:r>
                      <a:r>
                        <a:rPr sz="500" kern="0" spc="-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2</a:t>
                      </a:r>
                      <a:r>
                        <a:rPr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0~80 (no condensation)</a:t>
                      </a:r>
                      <a:endParaRPr sz="500" kern="0" spc="-20" dirty="0">
                        <a:solidFill>
                          <a:srgbClr val="030303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4000"/>
                        </a:lnSpc>
                      </a:pPr>
                      <a:endParaRPr lang="en-US" altLang="en-US" sz="200" dirty="0"/>
                    </a:p>
                    <a:p>
                      <a:pPr marL="164465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lang="en-US" sz="500" kern="0" spc="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S</a:t>
                      </a:r>
                      <a:r>
                        <a:rPr sz="500" kern="0" spc="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tandard fitting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22161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</a:pPr>
                      <a:r>
                        <a:rPr lang="en-US" sz="500" kern="0" spc="-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p</a:t>
                      </a:r>
                      <a:r>
                        <a:rPr sz="500" kern="0" spc="-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ower supply adapter, power supply cord, data cable</a:t>
                      </a:r>
                      <a:endParaRPr lang="en-US" altLang="en-US" sz="5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21463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7000"/>
                        </a:lnSpc>
                      </a:pPr>
                      <a:endParaRPr lang="en-US" altLang="en-US" sz="200" dirty="0"/>
                    </a:p>
                    <a:p>
                      <a:pPr marL="16573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500" kern="0" spc="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Whether the third-party development is supported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708660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lang="en-US" sz="500" kern="0" spc="-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yes</a:t>
                      </a:r>
                      <a:endParaRPr lang="en-US" sz="500" kern="0" spc="-10" dirty="0">
                        <a:solidFill>
                          <a:srgbClr val="030303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200" dirty="0"/>
                    </a:p>
                    <a:p>
                      <a:pPr marL="16573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</a:pPr>
                      <a:r>
                        <a:rPr sz="500" kern="0" spc="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Supported development language</a:t>
                      </a:r>
                      <a:endParaRPr sz="500" kern="0" spc="20" dirty="0">
                        <a:solidFill>
                          <a:srgbClr val="030303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48133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500" kern="0" spc="-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C/C++/C#/</a:t>
                      </a:r>
                      <a:r>
                        <a:rPr sz="500" kern="0" spc="-3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Python</a:t>
                      </a:r>
                      <a:endParaRPr lang="en-US" altLang="en-US" sz="5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2076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200" dirty="0"/>
                    </a:p>
                    <a:p>
                      <a:pPr marL="165735" algn="l" rtl="0" eaLnBrk="0">
                        <a:lnSpc>
                          <a:spcPct val="90000"/>
                        </a:lnSpc>
                      </a:pPr>
                      <a:r>
                        <a:rPr sz="500" kern="0" spc="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Supported development platform</a:t>
                      </a:r>
                      <a:endParaRPr lang="en-US" altLang="en-US" sz="500" dirty="0"/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51562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500" kern="0" spc="-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Linux/Windows</a:t>
                      </a:r>
                      <a:endParaRPr lang="en-US" altLang="en-US" sz="5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  <a:tr h="138430">
                <a:tc>
                  <a:txBody>
                    <a:bodyPr/>
                    <a:lstStyle/>
                    <a:p>
                      <a:pPr marL="16573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</a:pPr>
                      <a:r>
                        <a:rPr sz="500" kern="0" spc="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Adapt to the third-party software library</a:t>
                      </a:r>
                      <a:endParaRPr sz="500" kern="0" spc="20" dirty="0">
                        <a:solidFill>
                          <a:srgbClr val="030303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16319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500" kern="0" spc="-1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Halcon/OpenCV/Open3D/PCL</a:t>
                      </a:r>
                      <a:r>
                        <a:rPr sz="500" kern="0" spc="-20" dirty="0">
                          <a:solidFill>
                            <a:srgbClr val="03030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/VisionPro</a:t>
                      </a:r>
                      <a:endParaRPr lang="en-US" altLang="en-US" sz="5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</a:tr>
            </a:tbl>
          </a:graphicData>
        </a:graphic>
      </p:graphicFrame>
      <p:pic>
        <p:nvPicPr>
          <p:cNvPr id="2392" name="picture 23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87111" y="6241977"/>
            <a:ext cx="1501203" cy="2348899"/>
          </a:xfrm>
          <a:prstGeom prst="rect">
            <a:avLst/>
          </a:prstGeom>
        </p:spPr>
      </p:pic>
      <p:pic>
        <p:nvPicPr>
          <p:cNvPr id="2394" name="picture 23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86117" y="6163996"/>
            <a:ext cx="1325737" cy="2429047"/>
          </a:xfrm>
          <a:prstGeom prst="rect">
            <a:avLst/>
          </a:prstGeom>
        </p:spPr>
      </p:pic>
      <p:pic>
        <p:nvPicPr>
          <p:cNvPr id="2396" name="picture 23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714878" y="3868725"/>
            <a:ext cx="2118525" cy="1010716"/>
          </a:xfrm>
          <a:prstGeom prst="rect">
            <a:avLst/>
          </a:prstGeom>
        </p:spPr>
      </p:pic>
      <p:pic>
        <p:nvPicPr>
          <p:cNvPr id="2398" name="picture 239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943665" y="3869385"/>
            <a:ext cx="2118524" cy="1010704"/>
          </a:xfrm>
          <a:prstGeom prst="rect">
            <a:avLst/>
          </a:prstGeom>
        </p:spPr>
      </p:pic>
      <p:pic>
        <p:nvPicPr>
          <p:cNvPr id="2400" name="picture 24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86092" y="3867442"/>
            <a:ext cx="2118512" cy="1010704"/>
          </a:xfrm>
          <a:prstGeom prst="rect">
            <a:avLst/>
          </a:prstGeom>
        </p:spPr>
      </p:pic>
      <p:sp>
        <p:nvSpPr>
          <p:cNvPr id="2402" name="textbox 2402"/>
          <p:cNvSpPr/>
          <p:nvPr/>
        </p:nvSpPr>
        <p:spPr>
          <a:xfrm>
            <a:off x="4530090" y="1543050"/>
            <a:ext cx="2698750" cy="7823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5240" algn="l" rtl="0" eaLnBrk="0">
              <a:lnSpc>
                <a:spcPct val="89000"/>
              </a:lnSpc>
            </a:pPr>
            <a:r>
              <a:rPr sz="1200" b="1" kern="0" spc="11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Anti ambient light</a:t>
            </a:r>
            <a:endParaRPr sz="1200" b="1" kern="0" spc="11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14605" algn="l" rtl="0" eaLnBrk="0" fontAlgn="auto">
              <a:lnSpc>
                <a:spcPct val="119000"/>
              </a:lnSpc>
              <a:spcBef>
                <a:spcPts val="0"/>
              </a:spcBef>
            </a:pPr>
            <a:endParaRPr sz="400" kern="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14605" algn="l" rtl="0" eaLnBrk="0" fontAlgn="auto">
              <a:lnSpc>
                <a:spcPct val="119000"/>
              </a:lnSpc>
              <a:spcBef>
                <a:spcPts val="0"/>
              </a:spcBef>
            </a:pPr>
            <a:r>
              <a:rPr sz="8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The self-developed Dynamic Stripe Structured Light technology can detect a variety of materials at the same time, which greatly improves the ability to resist interference from ambient light and creates a more complete image.</a:t>
            </a:r>
            <a:endParaRPr sz="800" kern="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04" name="textbox 2404"/>
          <p:cNvSpPr/>
          <p:nvPr/>
        </p:nvSpPr>
        <p:spPr>
          <a:xfrm>
            <a:off x="853440" y="1543050"/>
            <a:ext cx="2651760" cy="7816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3970" algn="l" rtl="0" eaLnBrk="0">
              <a:lnSpc>
                <a:spcPct val="89000"/>
              </a:lnSpc>
            </a:pPr>
            <a:r>
              <a:rPr sz="1200" b="1" kern="0" spc="9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Higher precision</a:t>
            </a:r>
            <a:endParaRPr sz="1200" b="1" kern="0" spc="9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5875" indent="-3175" algn="l" rtl="0" eaLnBrk="0" fontAlgn="auto">
              <a:lnSpc>
                <a:spcPct val="119000"/>
              </a:lnSpc>
              <a:spcBef>
                <a:spcPts val="0"/>
              </a:spcBef>
            </a:pPr>
            <a:endParaRPr sz="300" kern="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5875" indent="-3175" algn="l" rtl="0" eaLnBrk="0" fontAlgn="auto">
              <a:lnSpc>
                <a:spcPct val="119000"/>
              </a:lnSpc>
              <a:spcBef>
                <a:spcPts val="0"/>
              </a:spcBef>
            </a:pPr>
            <a:r>
              <a:rPr sz="8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The single-point repeatability of up to 0.1mm realizes high-precision shooting with a large field of view and a long distance, making it easy to deal with a wide range of workpieces with complex structures and tightly stacked workpieces.</a:t>
            </a:r>
            <a:endParaRPr sz="800" kern="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06" name="textbox 2406"/>
          <p:cNvSpPr/>
          <p:nvPr/>
        </p:nvSpPr>
        <p:spPr>
          <a:xfrm>
            <a:off x="0" y="426419"/>
            <a:ext cx="5734684" cy="296545"/>
          </a:xfrm>
          <a:prstGeom prst="rect">
            <a:avLst/>
          </a:prstGeom>
          <a:solidFill>
            <a:srgbClr val="EE1C28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lang="en-US" altLang="en-US" sz="500" dirty="0"/>
          </a:p>
          <a:p>
            <a:pPr marL="427990" algn="l" rtl="0" eaLnBrk="0">
              <a:lnSpc>
                <a:spcPct val="87000"/>
              </a:lnSpc>
              <a:spcBef>
                <a:spcPts val="5"/>
              </a:spcBef>
            </a:pP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Professional </a:t>
            </a:r>
            <a:r>
              <a:rPr lang="en-US" sz="12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3D area scanner built for craftsmanship</a:t>
            </a:r>
            <a:endParaRPr lang="en-US" altLang="en-US" sz="1200" dirty="0"/>
          </a:p>
        </p:txBody>
      </p:sp>
      <p:sp>
        <p:nvSpPr>
          <p:cNvPr id="2408" name="textbox 2408"/>
          <p:cNvSpPr/>
          <p:nvPr/>
        </p:nvSpPr>
        <p:spPr>
          <a:xfrm>
            <a:off x="4531340" y="2558670"/>
            <a:ext cx="2586354" cy="6026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6510" algn="l" rtl="0" eaLnBrk="0">
              <a:lnSpc>
                <a:spcPct val="89000"/>
              </a:lnSpc>
            </a:pPr>
            <a:r>
              <a:rPr sz="1200" b="1" kern="0" spc="9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Greater Vision</a:t>
            </a:r>
            <a:endParaRPr sz="1200" b="1" kern="0" spc="9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1905" algn="l" rtl="0" eaLnBrk="0" fontAlgn="auto">
              <a:lnSpc>
                <a:spcPct val="119000"/>
              </a:lnSpc>
              <a:spcBef>
                <a:spcPts val="0"/>
              </a:spcBef>
            </a:pPr>
            <a:endParaRPr sz="400" kern="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1905" algn="l" rtl="0" eaLnBrk="0" fontAlgn="auto">
              <a:lnSpc>
                <a:spcPct val="119000"/>
              </a:lnSpc>
              <a:spcBef>
                <a:spcPts val="0"/>
              </a:spcBef>
            </a:pPr>
            <a:r>
              <a:rPr sz="8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2.5*1.6 @ 3.3 meters large field of view, 1.3 meters large depth of field, easy to cover a variety of application scenarios.</a:t>
            </a:r>
            <a:endParaRPr sz="800" kern="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10" name="textbox 2410"/>
          <p:cNvSpPr/>
          <p:nvPr/>
        </p:nvSpPr>
        <p:spPr>
          <a:xfrm>
            <a:off x="425014" y="2546140"/>
            <a:ext cx="2800350" cy="4445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63000"/>
              </a:lnSpc>
            </a:pPr>
            <a:endParaRPr lang="en-US" altLang="en-US" sz="100" dirty="0"/>
          </a:p>
          <a:p>
            <a:pPr marL="243205" algn="l" rtl="0" eaLnBrk="0">
              <a:lnSpc>
                <a:spcPct val="88000"/>
              </a:lnSpc>
              <a:tabLst>
                <a:tab pos="445135" algn="l"/>
              </a:tabLst>
            </a:pPr>
            <a:r>
              <a:rPr sz="1200" kern="0" spc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200" b="1" kern="0" spc="9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Multi-version selection</a:t>
            </a:r>
            <a:endParaRPr sz="1200" b="1" kern="0" spc="9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40055" indent="0" algn="l" rtl="0" eaLnBrk="0" fontAlgn="auto">
              <a:lnSpc>
                <a:spcPct val="119000"/>
              </a:lnSpc>
              <a:spcBef>
                <a:spcPts val="0"/>
              </a:spcBef>
            </a:pPr>
            <a:endParaRPr sz="400" kern="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40055" indent="0" algn="l" rtl="0" eaLnBrk="0" fontAlgn="auto">
              <a:lnSpc>
                <a:spcPct val="119000"/>
              </a:lnSpc>
              <a:spcBef>
                <a:spcPts val="0"/>
              </a:spcBef>
            </a:pPr>
            <a:r>
              <a:rPr sz="800" kern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Provide blue/white light options to meet customers' multi-scene needs.</a:t>
            </a:r>
            <a:endParaRPr sz="800" kern="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412" name="picture 24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437714" y="2558840"/>
            <a:ext cx="230898" cy="188341"/>
          </a:xfrm>
          <a:prstGeom prst="rect">
            <a:avLst/>
          </a:prstGeom>
        </p:spPr>
      </p:pic>
      <p:pic>
        <p:nvPicPr>
          <p:cNvPr id="2414" name="picture 24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3338004" y="7209815"/>
            <a:ext cx="463499" cy="1257249"/>
          </a:xfrm>
          <a:prstGeom prst="rect">
            <a:avLst/>
          </a:prstGeom>
        </p:spPr>
      </p:pic>
      <p:pic>
        <p:nvPicPr>
          <p:cNvPr id="2416" name="picture 24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2856993" y="6961900"/>
            <a:ext cx="796644" cy="1016011"/>
          </a:xfrm>
          <a:prstGeom prst="rect">
            <a:avLst/>
          </a:prstGeom>
        </p:spPr>
      </p:pic>
      <p:pic>
        <p:nvPicPr>
          <p:cNvPr id="2418" name="picture 24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2713456" y="8174840"/>
            <a:ext cx="1088043" cy="447575"/>
          </a:xfrm>
          <a:prstGeom prst="rect">
            <a:avLst/>
          </a:prstGeom>
        </p:spPr>
      </p:pic>
      <p:pic>
        <p:nvPicPr>
          <p:cNvPr id="2420" name="picture 24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2715996" y="7198842"/>
            <a:ext cx="470890" cy="1439065"/>
          </a:xfrm>
          <a:prstGeom prst="rect">
            <a:avLst/>
          </a:prstGeom>
        </p:spPr>
      </p:pic>
      <p:pic>
        <p:nvPicPr>
          <p:cNvPr id="2422" name="picture 24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6424525" y="9182805"/>
            <a:ext cx="698836" cy="698835"/>
          </a:xfrm>
          <a:prstGeom prst="rect">
            <a:avLst/>
          </a:prstGeom>
        </p:spPr>
      </p:pic>
      <p:grpSp>
        <p:nvGrpSpPr>
          <p:cNvPr id="76" name="group 76"/>
          <p:cNvGrpSpPr/>
          <p:nvPr/>
        </p:nvGrpSpPr>
        <p:grpSpPr>
          <a:xfrm rot="21600000">
            <a:off x="313453" y="3314535"/>
            <a:ext cx="1369098" cy="377824"/>
            <a:chOff x="-117475" y="0"/>
            <a:chExt cx="1369098" cy="377824"/>
          </a:xfrm>
        </p:grpSpPr>
        <p:pic>
          <p:nvPicPr>
            <p:cNvPr id="2424" name="picture 242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21600000">
              <a:off x="0" y="0"/>
              <a:ext cx="1251623" cy="295923"/>
            </a:xfrm>
            <a:prstGeom prst="rect">
              <a:avLst/>
            </a:prstGeom>
          </p:spPr>
        </p:pic>
        <p:sp>
          <p:nvSpPr>
            <p:cNvPr id="2426" name="textbox 2426"/>
            <p:cNvSpPr/>
            <p:nvPr/>
          </p:nvSpPr>
          <p:spPr>
            <a:xfrm>
              <a:off x="-117475" y="36195"/>
              <a:ext cx="1277619" cy="34162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</a:pPr>
              <a:endParaRPr lang="en-US" altLang="en-US" sz="400" dirty="0"/>
            </a:p>
            <a:p>
              <a:pPr marL="177165" algn="l" rtl="0" eaLnBrk="0">
                <a:lnSpc>
                  <a:spcPct val="87000"/>
                </a:lnSpc>
                <a:spcBef>
                  <a:spcPts val="0"/>
                </a:spcBef>
              </a:pPr>
              <a:r>
                <a:rPr sz="800" kern="0" spc="5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Point cloud display</a:t>
              </a:r>
              <a:endParaRPr lang="en-US" altLang="en-US" sz="1500" dirty="0"/>
            </a:p>
          </p:txBody>
        </p:sp>
      </p:grpSp>
      <p:grpSp>
        <p:nvGrpSpPr>
          <p:cNvPr id="78" name="group 78"/>
          <p:cNvGrpSpPr/>
          <p:nvPr/>
        </p:nvGrpSpPr>
        <p:grpSpPr>
          <a:xfrm rot="21600000">
            <a:off x="362348" y="1055189"/>
            <a:ext cx="1320203" cy="377190"/>
            <a:chOff x="-68580" y="0"/>
            <a:chExt cx="1320203" cy="377190"/>
          </a:xfrm>
        </p:grpSpPr>
        <p:pic>
          <p:nvPicPr>
            <p:cNvPr id="2428" name="picture 242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21600000">
              <a:off x="0" y="0"/>
              <a:ext cx="1251623" cy="295922"/>
            </a:xfrm>
            <a:prstGeom prst="rect">
              <a:avLst/>
            </a:prstGeom>
          </p:spPr>
        </p:pic>
        <p:sp>
          <p:nvSpPr>
            <p:cNvPr id="2430" name="textbox 2430"/>
            <p:cNvSpPr/>
            <p:nvPr/>
          </p:nvSpPr>
          <p:spPr>
            <a:xfrm>
              <a:off x="-68580" y="36195"/>
              <a:ext cx="1277619" cy="34099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lang="en-US" altLang="en-US" sz="400" dirty="0"/>
            </a:p>
            <a:p>
              <a:pPr marL="172720" algn="l" rtl="0" eaLnBrk="0">
                <a:lnSpc>
                  <a:spcPct val="87000"/>
                </a:lnSpc>
                <a:spcBef>
                  <a:spcPts val="5"/>
                </a:spcBef>
              </a:pPr>
              <a:r>
                <a:rPr lang="en-US" sz="800" kern="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C</a:t>
              </a:r>
              <a:r>
                <a:rPr sz="800" kern="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ore </a:t>
              </a:r>
              <a:r>
                <a:rPr lang="en-US" sz="800" kern="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A</a:t>
              </a:r>
              <a:r>
                <a:rPr sz="800" kern="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dvantage</a:t>
              </a:r>
              <a:r>
                <a:rPr lang="en-US" sz="800" kern="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s</a:t>
              </a:r>
              <a:endParaRPr lang="en-US" altLang="en-US" sz="1500" dirty="0"/>
            </a:p>
          </p:txBody>
        </p:sp>
      </p:grpSp>
      <p:sp>
        <p:nvSpPr>
          <p:cNvPr id="2432" name="path"/>
          <p:cNvSpPr/>
          <p:nvPr/>
        </p:nvSpPr>
        <p:spPr>
          <a:xfrm>
            <a:off x="957023" y="8399112"/>
            <a:ext cx="1006564" cy="221661"/>
          </a:xfrm>
          <a:custGeom>
            <a:avLst/>
            <a:gdLst/>
            <a:ahLst/>
            <a:cxnLst/>
            <a:rect l="0" t="0" r="0" b="0"/>
            <a:pathLst>
              <a:path w="1585" h="349">
                <a:moveTo>
                  <a:pt x="0" y="345"/>
                </a:moveTo>
                <a:lnTo>
                  <a:pt x="1584" y="3"/>
                </a:lnTo>
              </a:path>
            </a:pathLst>
          </a:custGeom>
          <a:noFill/>
          <a:ln w="4699" cap="flat">
            <a:solidFill>
              <a:srgbClr val="EE1D23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34" name="textbox 2434"/>
          <p:cNvSpPr/>
          <p:nvPr/>
        </p:nvSpPr>
        <p:spPr>
          <a:xfrm>
            <a:off x="4297589" y="9477774"/>
            <a:ext cx="1637029" cy="1600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66000"/>
              </a:lnSpc>
            </a:pPr>
            <a:endParaRPr lang="en-US" altLang="en-US" sz="100" dirty="0"/>
          </a:p>
          <a:p>
            <a:pPr marL="142875" algn="l" rtl="0" eaLnBrk="0">
              <a:lnSpc>
                <a:spcPct val="66000"/>
              </a:lnSpc>
              <a:tabLst>
                <a:tab pos="243840" algn="l"/>
              </a:tabLst>
            </a:pPr>
            <a:r>
              <a:rPr sz="10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1000" kern="0" spc="14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sales@rvbus</a:t>
            </a:r>
            <a:r>
              <a:rPr sz="1000" kern="0" spc="1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t.com</a:t>
            </a:r>
            <a:endParaRPr lang="en-US" altLang="en-US" sz="1000" dirty="0"/>
          </a:p>
        </p:txBody>
      </p:sp>
      <p:pic>
        <p:nvPicPr>
          <p:cNvPr id="2436" name="picture 243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4310289" y="9490474"/>
            <a:ext cx="130530" cy="130517"/>
          </a:xfrm>
          <a:prstGeom prst="rect">
            <a:avLst/>
          </a:prstGeom>
        </p:spPr>
      </p:pic>
      <p:sp>
        <p:nvSpPr>
          <p:cNvPr id="2438" name="textbox 2438"/>
          <p:cNvSpPr/>
          <p:nvPr/>
        </p:nvSpPr>
        <p:spPr>
          <a:xfrm>
            <a:off x="416313" y="9477774"/>
            <a:ext cx="1635125" cy="1854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79000"/>
              </a:lnSpc>
            </a:pPr>
            <a:endParaRPr lang="en-US" altLang="en-US" sz="100" dirty="0"/>
          </a:p>
          <a:p>
            <a:pPr marL="142875" algn="l" rtl="0" eaLnBrk="0">
              <a:lnSpc>
                <a:spcPct val="81000"/>
              </a:lnSpc>
              <a:tabLst>
                <a:tab pos="238125" algn="l"/>
              </a:tabLst>
            </a:pPr>
            <a:r>
              <a:rPr sz="10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1000" kern="0" spc="14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www.rvbust.com</a:t>
            </a:r>
            <a:endParaRPr lang="en-US" altLang="en-US" sz="1000" dirty="0"/>
          </a:p>
        </p:txBody>
      </p:sp>
      <p:pic>
        <p:nvPicPr>
          <p:cNvPr id="2440" name="picture 244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429013" y="9490474"/>
            <a:ext cx="130530" cy="130517"/>
          </a:xfrm>
          <a:prstGeom prst="rect">
            <a:avLst/>
          </a:prstGeom>
        </p:spPr>
      </p:pic>
      <p:pic>
        <p:nvPicPr>
          <p:cNvPr id="2442" name="picture 244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781411" y="5848813"/>
            <a:ext cx="951158" cy="198937"/>
          </a:xfrm>
          <a:prstGeom prst="rect">
            <a:avLst/>
          </a:prstGeom>
        </p:spPr>
      </p:pic>
      <p:sp>
        <p:nvSpPr>
          <p:cNvPr id="2444" name="textbox 2444"/>
          <p:cNvSpPr/>
          <p:nvPr/>
        </p:nvSpPr>
        <p:spPr>
          <a:xfrm>
            <a:off x="2466271" y="9477774"/>
            <a:ext cx="1392555" cy="1854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lang="en-US" altLang="en-US" sz="200" dirty="0"/>
          </a:p>
          <a:p>
            <a:pPr marL="142875" algn="l" rtl="0" eaLnBrk="0">
              <a:lnSpc>
                <a:spcPct val="81000"/>
              </a:lnSpc>
              <a:tabLst>
                <a:tab pos="239395" algn="l"/>
              </a:tabLst>
            </a:pPr>
            <a:r>
              <a:rPr sz="10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1000" kern="0" spc="1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400</a:t>
            </a:r>
            <a:r>
              <a:rPr sz="1000" kern="0" spc="7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000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0419</a:t>
            </a:r>
            <a:r>
              <a:rPr sz="10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000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900</a:t>
            </a:r>
            <a:endParaRPr lang="en-US" altLang="en-US" sz="1000" dirty="0"/>
          </a:p>
        </p:txBody>
      </p:sp>
      <p:pic>
        <p:nvPicPr>
          <p:cNvPr id="2446" name="picture 244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2478971" y="9490474"/>
            <a:ext cx="130530" cy="130517"/>
          </a:xfrm>
          <a:prstGeom prst="rect">
            <a:avLst/>
          </a:prstGeom>
        </p:spPr>
      </p:pic>
      <p:pic>
        <p:nvPicPr>
          <p:cNvPr id="2450" name="picture 245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1220969" y="6163996"/>
            <a:ext cx="357742" cy="456894"/>
          </a:xfrm>
          <a:prstGeom prst="rect">
            <a:avLst/>
          </a:prstGeom>
        </p:spPr>
      </p:pic>
      <p:pic>
        <p:nvPicPr>
          <p:cNvPr id="2452" name="picture 245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1600000">
            <a:off x="2927050" y="6638599"/>
            <a:ext cx="681370" cy="209082"/>
          </a:xfrm>
          <a:prstGeom prst="rect">
            <a:avLst/>
          </a:prstGeom>
        </p:spPr>
      </p:pic>
      <p:pic>
        <p:nvPicPr>
          <p:cNvPr id="2454" name="picture 245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1600000">
            <a:off x="1951108" y="6173439"/>
            <a:ext cx="59740" cy="2243277"/>
          </a:xfrm>
          <a:prstGeom prst="rect">
            <a:avLst/>
          </a:prstGeom>
        </p:spPr>
      </p:pic>
      <p:sp>
        <p:nvSpPr>
          <p:cNvPr id="2456" name="path"/>
          <p:cNvSpPr/>
          <p:nvPr/>
        </p:nvSpPr>
        <p:spPr>
          <a:xfrm>
            <a:off x="1054995" y="7647144"/>
            <a:ext cx="718513" cy="165342"/>
          </a:xfrm>
          <a:custGeom>
            <a:avLst/>
            <a:gdLst/>
            <a:ahLst/>
            <a:cxnLst/>
            <a:rect l="0" t="0" r="0" b="0"/>
            <a:pathLst>
              <a:path w="1131" h="260">
                <a:moveTo>
                  <a:pt x="0" y="256"/>
                </a:moveTo>
                <a:lnTo>
                  <a:pt x="1130" y="3"/>
                </a:lnTo>
              </a:path>
            </a:pathLst>
          </a:custGeom>
          <a:noFill/>
          <a:ln w="4699" cap="flat">
            <a:solidFill>
              <a:srgbClr val="EE1D23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58" name="path"/>
          <p:cNvSpPr/>
          <p:nvPr/>
        </p:nvSpPr>
        <p:spPr>
          <a:xfrm>
            <a:off x="3067336" y="8496668"/>
            <a:ext cx="705104" cy="162636"/>
          </a:xfrm>
          <a:custGeom>
            <a:avLst/>
            <a:gdLst/>
            <a:ahLst/>
            <a:cxnLst/>
            <a:rect l="0" t="0" r="0" b="0"/>
            <a:pathLst>
              <a:path w="1110" h="256">
                <a:moveTo>
                  <a:pt x="0" y="252"/>
                </a:moveTo>
                <a:lnTo>
                  <a:pt x="1109" y="3"/>
                </a:lnTo>
              </a:path>
            </a:pathLst>
          </a:custGeom>
          <a:noFill/>
          <a:ln w="4699" cap="flat">
            <a:solidFill>
              <a:srgbClr val="EE1D23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60" name="textbox 2460"/>
          <p:cNvSpPr/>
          <p:nvPr/>
        </p:nvSpPr>
        <p:spPr>
          <a:xfrm>
            <a:off x="724535" y="5593080"/>
            <a:ext cx="1175385" cy="1295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700" kern="0" spc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RVC</a:t>
            </a:r>
            <a:r>
              <a:rPr sz="700" kern="0" spc="8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-P32200 </a:t>
            </a:r>
            <a:endParaRPr sz="700" kern="0" spc="8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700" kern="0" spc="8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3D area scanner</a:t>
            </a:r>
            <a:endParaRPr lang="en-US" sz="700" kern="0" spc="8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62" name="textbox 2462"/>
          <p:cNvSpPr/>
          <p:nvPr/>
        </p:nvSpPr>
        <p:spPr>
          <a:xfrm>
            <a:off x="2764155" y="6398895"/>
            <a:ext cx="1162685" cy="1295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700" kern="0" spc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RVC</a:t>
            </a:r>
            <a:r>
              <a:rPr sz="700" kern="0" spc="8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-P31300</a:t>
            </a:r>
            <a:r>
              <a:rPr lang="en-US" sz="700" kern="0" spc="8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sz="700" kern="0" spc="8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</a:pPr>
            <a:r>
              <a:rPr lang="en-US" sz="700" kern="0" spc="8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3D area scanner</a:t>
            </a:r>
            <a:endParaRPr sz="700" kern="0" spc="80" dirty="0">
              <a:solidFill>
                <a:srgbClr val="231F2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66" name="textbox 2466"/>
          <p:cNvSpPr/>
          <p:nvPr/>
        </p:nvSpPr>
        <p:spPr>
          <a:xfrm>
            <a:off x="2842260" y="4976495"/>
            <a:ext cx="1868170" cy="1587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7000"/>
              </a:lnSpc>
            </a:pPr>
            <a:r>
              <a:rPr sz="1000" kern="0" spc="-20" dirty="0">
                <a:solidFill>
                  <a:srgbClr val="03030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Depalletizing of soft packages</a:t>
            </a:r>
            <a:r>
              <a:rPr lang="en-US" sz="1000" kern="0" spc="-20" dirty="0">
                <a:solidFill>
                  <a:srgbClr val="03030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sz="1000" kern="0" spc="-20" dirty="0">
              <a:solidFill>
                <a:srgbClr val="030303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87000"/>
              </a:lnSpc>
            </a:pPr>
            <a:r>
              <a:rPr lang="en-US" sz="1000" kern="0" spc="-20" dirty="0">
                <a:solidFill>
                  <a:srgbClr val="03030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point cloud</a:t>
            </a:r>
            <a:endParaRPr lang="en-US" sz="1000" kern="0" spc="-20" dirty="0">
              <a:solidFill>
                <a:srgbClr val="030303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68" name="textbox 2468"/>
          <p:cNvSpPr/>
          <p:nvPr/>
        </p:nvSpPr>
        <p:spPr>
          <a:xfrm>
            <a:off x="984885" y="4976495"/>
            <a:ext cx="968375" cy="1587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7000"/>
              </a:lnSpc>
            </a:pPr>
            <a:r>
              <a:rPr sz="1000" kern="0" spc="-20" dirty="0">
                <a:solidFill>
                  <a:srgbClr val="03030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Various carton </a:t>
            </a:r>
            <a:endParaRPr sz="1000" kern="0" spc="-20" dirty="0">
              <a:solidFill>
                <a:srgbClr val="030303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1000" kern="0" spc="-20" dirty="0">
                <a:solidFill>
                  <a:srgbClr val="03030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point cloud</a:t>
            </a:r>
            <a:endParaRPr sz="1000" kern="0" spc="-20" dirty="0">
              <a:solidFill>
                <a:srgbClr val="030303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470" name="picture 247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21600000">
            <a:off x="3247152" y="6961899"/>
            <a:ext cx="258682" cy="313142"/>
          </a:xfrm>
          <a:prstGeom prst="rect">
            <a:avLst/>
          </a:prstGeom>
        </p:spPr>
      </p:pic>
      <p:sp>
        <p:nvSpPr>
          <p:cNvPr id="2472" name="textbox 2472"/>
          <p:cNvSpPr/>
          <p:nvPr/>
        </p:nvSpPr>
        <p:spPr>
          <a:xfrm>
            <a:off x="5077460" y="4976495"/>
            <a:ext cx="2011680" cy="1593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8000"/>
              </a:lnSpc>
            </a:pPr>
            <a:r>
              <a:rPr sz="1000" kern="0" spc="-20" dirty="0">
                <a:solidFill>
                  <a:srgbClr val="03030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Automotive</a:t>
            </a:r>
            <a:r>
              <a:rPr lang="en-US" sz="1000" kern="0" spc="-20" dirty="0">
                <a:solidFill>
                  <a:srgbClr val="03030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c</a:t>
            </a:r>
            <a:r>
              <a:rPr sz="1000" kern="0" spc="-20" dirty="0">
                <a:solidFill>
                  <a:srgbClr val="03030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hassis </a:t>
            </a:r>
            <a:r>
              <a:rPr lang="en-US" sz="1000" kern="0" spc="-20" dirty="0">
                <a:solidFill>
                  <a:srgbClr val="03030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sz="1000" kern="0" spc="-20" dirty="0">
                <a:solidFill>
                  <a:srgbClr val="03030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omponents</a:t>
            </a:r>
            <a:endParaRPr sz="1000" kern="0" spc="-20" dirty="0">
              <a:solidFill>
                <a:srgbClr val="030303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88000"/>
              </a:lnSpc>
            </a:pPr>
            <a:r>
              <a:rPr lang="en-US" sz="1000" kern="0" spc="-20" dirty="0">
                <a:solidFill>
                  <a:srgbClr val="03030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point cloud</a:t>
            </a:r>
            <a:endParaRPr lang="en-US" sz="1000" kern="0" spc="-20" dirty="0">
              <a:solidFill>
                <a:srgbClr val="030303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74" name="path"/>
          <p:cNvSpPr/>
          <p:nvPr/>
        </p:nvSpPr>
        <p:spPr>
          <a:xfrm>
            <a:off x="667575" y="7542578"/>
            <a:ext cx="300830" cy="251086"/>
          </a:xfrm>
          <a:custGeom>
            <a:avLst/>
            <a:gdLst/>
            <a:ahLst/>
            <a:cxnLst/>
            <a:rect l="0" t="0" r="0" b="0"/>
            <a:pathLst>
              <a:path w="473" h="395">
                <a:moveTo>
                  <a:pt x="2" y="2"/>
                </a:moveTo>
                <a:lnTo>
                  <a:pt x="471" y="392"/>
                </a:lnTo>
              </a:path>
            </a:pathLst>
          </a:custGeom>
          <a:noFill/>
          <a:ln w="4699" cap="flat">
            <a:solidFill>
              <a:srgbClr val="EE1D23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78" name="textbox 2478"/>
          <p:cNvSpPr/>
          <p:nvPr/>
        </p:nvSpPr>
        <p:spPr>
          <a:xfrm rot="2580000">
            <a:off x="639088" y="7714012"/>
            <a:ext cx="376554" cy="1060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6000"/>
              </a:lnSpc>
              <a:spcBef>
                <a:spcPts val="0"/>
              </a:spcBef>
            </a:pPr>
            <a:r>
              <a:rPr sz="500" kern="0" spc="130" dirty="0">
                <a:solidFill>
                  <a:srgbClr val="03030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1040mm</a:t>
            </a:r>
            <a:endParaRPr lang="en-US" altLang="en-US" sz="500" dirty="0"/>
          </a:p>
        </p:txBody>
      </p:sp>
      <p:pic>
        <p:nvPicPr>
          <p:cNvPr id="2480" name="picture 248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21600000">
            <a:off x="4105245" y="1511833"/>
            <a:ext cx="245149" cy="273501"/>
          </a:xfrm>
          <a:prstGeom prst="rect">
            <a:avLst/>
          </a:prstGeom>
        </p:spPr>
      </p:pic>
      <p:sp>
        <p:nvSpPr>
          <p:cNvPr id="2482" name="textbox 2482"/>
          <p:cNvSpPr/>
          <p:nvPr/>
        </p:nvSpPr>
        <p:spPr>
          <a:xfrm rot="3180000">
            <a:off x="446406" y="8356445"/>
            <a:ext cx="381000" cy="1028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2000"/>
              </a:lnSpc>
              <a:spcBef>
                <a:spcPts val="0"/>
              </a:spcBef>
            </a:pPr>
            <a:r>
              <a:rPr sz="500" kern="0" spc="130" dirty="0">
                <a:solidFill>
                  <a:srgbClr val="03030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1667mm</a:t>
            </a:r>
            <a:endParaRPr lang="en-US" altLang="en-US" sz="500" dirty="0"/>
          </a:p>
        </p:txBody>
      </p:sp>
      <p:pic>
        <p:nvPicPr>
          <p:cNvPr id="2484" name="picture 248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21600000">
            <a:off x="437713" y="1522183"/>
            <a:ext cx="246764" cy="252814"/>
          </a:xfrm>
          <a:prstGeom prst="rect">
            <a:avLst/>
          </a:prstGeom>
        </p:spPr>
      </p:pic>
      <p:sp>
        <p:nvSpPr>
          <p:cNvPr id="2486" name="path"/>
          <p:cNvSpPr/>
          <p:nvPr/>
        </p:nvSpPr>
        <p:spPr>
          <a:xfrm>
            <a:off x="3138182" y="7915011"/>
            <a:ext cx="480982" cy="111761"/>
          </a:xfrm>
          <a:custGeom>
            <a:avLst/>
            <a:gdLst/>
            <a:ahLst/>
            <a:cxnLst/>
            <a:rect l="0" t="0" r="0" b="0"/>
            <a:pathLst>
              <a:path w="757" h="176">
                <a:moveTo>
                  <a:pt x="0" y="172"/>
                </a:moveTo>
                <a:lnTo>
                  <a:pt x="756" y="3"/>
                </a:lnTo>
              </a:path>
            </a:pathLst>
          </a:custGeom>
          <a:noFill/>
          <a:ln w="4699" cap="flat">
            <a:solidFill>
              <a:srgbClr val="EE1D23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488" name="picture 248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21600000">
            <a:off x="4096826" y="2562293"/>
            <a:ext cx="261988" cy="171246"/>
          </a:xfrm>
          <a:prstGeom prst="rect">
            <a:avLst/>
          </a:prstGeom>
        </p:spPr>
      </p:pic>
      <p:sp>
        <p:nvSpPr>
          <p:cNvPr id="2490" name="textbox 2490"/>
          <p:cNvSpPr/>
          <p:nvPr/>
        </p:nvSpPr>
        <p:spPr>
          <a:xfrm rot="20760000">
            <a:off x="1350536" y="8497522"/>
            <a:ext cx="372109" cy="1098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7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  <a:spcBef>
                <a:spcPts val="0"/>
              </a:spcBef>
            </a:pPr>
            <a:r>
              <a:rPr sz="500" i="1" kern="0" spc="120" dirty="0">
                <a:solidFill>
                  <a:srgbClr val="03030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2556mm</a:t>
            </a:r>
            <a:endParaRPr lang="en-US" altLang="en-US" sz="500" dirty="0"/>
          </a:p>
        </p:txBody>
      </p:sp>
      <p:sp>
        <p:nvSpPr>
          <p:cNvPr id="2492" name="textbox 2492"/>
          <p:cNvSpPr/>
          <p:nvPr/>
        </p:nvSpPr>
        <p:spPr>
          <a:xfrm rot="20760000">
            <a:off x="3300936" y="8587929"/>
            <a:ext cx="367665" cy="1066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7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8000"/>
              </a:lnSpc>
            </a:pPr>
            <a:r>
              <a:rPr sz="500" i="1" kern="0" spc="120" dirty="0">
                <a:solidFill>
                  <a:srgbClr val="03030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1551mm</a:t>
            </a:r>
            <a:endParaRPr lang="en-US" altLang="en-US" sz="500" dirty="0"/>
          </a:p>
        </p:txBody>
      </p:sp>
      <p:sp>
        <p:nvSpPr>
          <p:cNvPr id="2494" name="textbox 2494"/>
          <p:cNvSpPr/>
          <p:nvPr/>
        </p:nvSpPr>
        <p:spPr>
          <a:xfrm rot="20760000">
            <a:off x="1237826" y="7755065"/>
            <a:ext cx="368300" cy="1104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7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2000"/>
              </a:lnSpc>
              <a:spcBef>
                <a:spcPts val="0"/>
              </a:spcBef>
            </a:pPr>
            <a:r>
              <a:rPr sz="500" i="1" kern="0" spc="120" dirty="0">
                <a:solidFill>
                  <a:srgbClr val="03030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1589mm</a:t>
            </a:r>
            <a:endParaRPr lang="en-US" altLang="en-US" sz="500" dirty="0"/>
          </a:p>
        </p:txBody>
      </p:sp>
      <p:sp>
        <p:nvSpPr>
          <p:cNvPr id="2496" name="textbox 2496"/>
          <p:cNvSpPr/>
          <p:nvPr/>
        </p:nvSpPr>
        <p:spPr>
          <a:xfrm rot="20760000">
            <a:off x="3208512" y="7969852"/>
            <a:ext cx="368300" cy="1104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2000"/>
              </a:lnSpc>
            </a:pPr>
            <a:r>
              <a:rPr sz="500" i="1" kern="0" spc="120" dirty="0">
                <a:solidFill>
                  <a:srgbClr val="03030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1010mm</a:t>
            </a:r>
            <a:endParaRPr lang="en-US" altLang="en-US" sz="500" dirty="0"/>
          </a:p>
        </p:txBody>
      </p:sp>
      <p:pic>
        <p:nvPicPr>
          <p:cNvPr id="2498" name="picture 2498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21600000">
            <a:off x="3810161" y="6977211"/>
            <a:ext cx="27292" cy="1487022"/>
          </a:xfrm>
          <a:prstGeom prst="rect">
            <a:avLst/>
          </a:prstGeom>
        </p:spPr>
      </p:pic>
      <p:pic>
        <p:nvPicPr>
          <p:cNvPr id="2500" name="picture 2500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rot="21600000">
            <a:off x="1817613" y="6173439"/>
            <a:ext cx="27304" cy="1440178"/>
          </a:xfrm>
          <a:prstGeom prst="rect">
            <a:avLst/>
          </a:prstGeom>
        </p:spPr>
      </p:pic>
      <p:pic>
        <p:nvPicPr>
          <p:cNvPr id="2502" name="picture 2502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21600000">
            <a:off x="432408" y="9046642"/>
            <a:ext cx="6694094" cy="6350"/>
          </a:xfrm>
          <a:prstGeom prst="rect">
            <a:avLst/>
          </a:prstGeom>
        </p:spPr>
      </p:pic>
      <p:sp>
        <p:nvSpPr>
          <p:cNvPr id="2504" name="path"/>
          <p:cNvSpPr/>
          <p:nvPr/>
        </p:nvSpPr>
        <p:spPr>
          <a:xfrm>
            <a:off x="2868612" y="7847807"/>
            <a:ext cx="194291" cy="161560"/>
          </a:xfrm>
          <a:custGeom>
            <a:avLst/>
            <a:gdLst/>
            <a:ahLst/>
            <a:cxnLst/>
            <a:rect l="0" t="0" r="0" b="0"/>
            <a:pathLst>
              <a:path w="305" h="254">
                <a:moveTo>
                  <a:pt x="2" y="2"/>
                </a:moveTo>
                <a:lnTo>
                  <a:pt x="303" y="251"/>
                </a:lnTo>
              </a:path>
            </a:pathLst>
          </a:custGeom>
          <a:noFill/>
          <a:ln w="4699" cap="flat">
            <a:solidFill>
              <a:srgbClr val="EE1D23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06" name="textbox 2506"/>
          <p:cNvSpPr/>
          <p:nvPr/>
        </p:nvSpPr>
        <p:spPr>
          <a:xfrm rot="3180000">
            <a:off x="2680384" y="8453436"/>
            <a:ext cx="263525" cy="1022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1000"/>
              </a:lnSpc>
            </a:pPr>
            <a:r>
              <a:rPr sz="500" kern="0" spc="-20" dirty="0">
                <a:solidFill>
                  <a:srgbClr val="03030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1012mm</a:t>
            </a:r>
            <a:endParaRPr lang="en-US" altLang="en-US" sz="500" dirty="0"/>
          </a:p>
        </p:txBody>
      </p:sp>
      <p:sp>
        <p:nvSpPr>
          <p:cNvPr id="2508" name="textbox 2508"/>
          <p:cNvSpPr/>
          <p:nvPr/>
        </p:nvSpPr>
        <p:spPr>
          <a:xfrm rot="2580000">
            <a:off x="2835666" y="7939251"/>
            <a:ext cx="230504" cy="1047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7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5000"/>
              </a:lnSpc>
            </a:pPr>
            <a:r>
              <a:rPr sz="500" kern="0" spc="-20" dirty="0">
                <a:solidFill>
                  <a:srgbClr val="03030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636mm</a:t>
            </a:r>
            <a:endParaRPr lang="en-US" altLang="en-US" sz="500" dirty="0"/>
          </a:p>
        </p:txBody>
      </p:sp>
      <p:pic>
        <p:nvPicPr>
          <p:cNvPr id="2510" name="picture 2510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21600000">
            <a:off x="3660602" y="6977211"/>
            <a:ext cx="27292" cy="890196"/>
          </a:xfrm>
          <a:prstGeom prst="rect">
            <a:avLst/>
          </a:prstGeom>
        </p:spPr>
      </p:pic>
      <p:sp>
        <p:nvSpPr>
          <p:cNvPr id="2512" name="textbox 2512"/>
          <p:cNvSpPr/>
          <p:nvPr/>
        </p:nvSpPr>
        <p:spPr>
          <a:xfrm>
            <a:off x="2037489" y="7250608"/>
            <a:ext cx="352425" cy="965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500" kern="0" spc="100" dirty="0">
                <a:solidFill>
                  <a:srgbClr val="03030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3300mm</a:t>
            </a:r>
            <a:endParaRPr lang="en-US" altLang="en-US" sz="500" dirty="0"/>
          </a:p>
        </p:txBody>
      </p:sp>
      <p:sp>
        <p:nvSpPr>
          <p:cNvPr id="2514" name="textbox 2514"/>
          <p:cNvSpPr/>
          <p:nvPr/>
        </p:nvSpPr>
        <p:spPr>
          <a:xfrm>
            <a:off x="1857295" y="6818345"/>
            <a:ext cx="351790" cy="965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500" kern="0" spc="100" dirty="0">
                <a:solidFill>
                  <a:srgbClr val="03030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2000mm</a:t>
            </a:r>
            <a:endParaRPr lang="en-US" altLang="en-US" sz="500" dirty="0"/>
          </a:p>
        </p:txBody>
      </p:sp>
      <p:sp>
        <p:nvSpPr>
          <p:cNvPr id="2516" name="textbox 2516"/>
          <p:cNvSpPr/>
          <p:nvPr/>
        </p:nvSpPr>
        <p:spPr>
          <a:xfrm>
            <a:off x="3841112" y="7637264"/>
            <a:ext cx="340995" cy="965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500" kern="0" spc="80" dirty="0">
                <a:solidFill>
                  <a:srgbClr val="03030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2000mm</a:t>
            </a:r>
            <a:endParaRPr lang="en-US" altLang="en-US" sz="500" dirty="0"/>
          </a:p>
        </p:txBody>
      </p:sp>
      <p:sp>
        <p:nvSpPr>
          <p:cNvPr id="2518" name="textbox 2518"/>
          <p:cNvSpPr/>
          <p:nvPr/>
        </p:nvSpPr>
        <p:spPr>
          <a:xfrm>
            <a:off x="3697252" y="7303218"/>
            <a:ext cx="337184" cy="965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500" kern="0" spc="80" dirty="0">
                <a:solidFill>
                  <a:srgbClr val="03030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1200mm</a:t>
            </a:r>
            <a:endParaRPr lang="en-US" altLang="en-US" sz="500" dirty="0"/>
          </a:p>
        </p:txBody>
      </p:sp>
      <p:pic>
        <p:nvPicPr>
          <p:cNvPr id="2520" name="picture 2520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 rot="21600000">
            <a:off x="861413" y="8575733"/>
            <a:ext cx="108085" cy="54117"/>
          </a:xfrm>
          <a:prstGeom prst="rect">
            <a:avLst/>
          </a:prstGeom>
        </p:spPr>
      </p:pic>
      <p:pic>
        <p:nvPicPr>
          <p:cNvPr id="2522" name="picture 2522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 rot="21600000">
            <a:off x="951019" y="7775409"/>
            <a:ext cx="116558" cy="46070"/>
          </a:xfrm>
          <a:prstGeom prst="rect">
            <a:avLst/>
          </a:prstGeom>
        </p:spPr>
      </p:pic>
      <p:pic>
        <p:nvPicPr>
          <p:cNvPr id="2524" name="picture 2524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 rot="21600000">
            <a:off x="2978095" y="8620539"/>
            <a:ext cx="101836" cy="48005"/>
          </a:xfrm>
          <a:prstGeom prst="rect">
            <a:avLst/>
          </a:prstGeom>
        </p:spPr>
      </p:pic>
      <p:pic>
        <p:nvPicPr>
          <p:cNvPr id="2526" name="picture 2526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 rot="21600000">
            <a:off x="3045552" y="7991095"/>
            <a:ext cx="105196" cy="44683"/>
          </a:xfrm>
          <a:prstGeom prst="rect">
            <a:avLst/>
          </a:prstGeom>
        </p:spPr>
      </p:pic>
      <p:pic>
        <p:nvPicPr>
          <p:cNvPr id="2528" name="picture 2528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 rot="21600000">
            <a:off x="1213904" y="6140507"/>
            <a:ext cx="837234" cy="6350"/>
          </a:xfrm>
          <a:prstGeom prst="rect">
            <a:avLst/>
          </a:prstGeom>
        </p:spPr>
      </p:pic>
      <p:sp>
        <p:nvSpPr>
          <p:cNvPr id="2530" name="rect"/>
          <p:cNvSpPr/>
          <p:nvPr/>
        </p:nvSpPr>
        <p:spPr>
          <a:xfrm>
            <a:off x="637072" y="7517765"/>
            <a:ext cx="47891" cy="43065"/>
          </a:xfrm>
          <a:prstGeom prst="rect">
            <a:avLst/>
          </a:prstGeom>
          <a:solidFill>
            <a:srgbClr val="EE1D2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32" name="rect"/>
          <p:cNvSpPr/>
          <p:nvPr/>
        </p:nvSpPr>
        <p:spPr>
          <a:xfrm>
            <a:off x="2838013" y="7823113"/>
            <a:ext cx="47967" cy="42951"/>
          </a:xfrm>
          <a:prstGeom prst="rect">
            <a:avLst/>
          </a:prstGeom>
          <a:solidFill>
            <a:srgbClr val="EE1D2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34" name="rect"/>
          <p:cNvSpPr/>
          <p:nvPr/>
        </p:nvSpPr>
        <p:spPr>
          <a:xfrm>
            <a:off x="2695629" y="8273398"/>
            <a:ext cx="42926" cy="47993"/>
          </a:xfrm>
          <a:prstGeom prst="rect">
            <a:avLst/>
          </a:prstGeom>
          <a:solidFill>
            <a:srgbClr val="EE1D2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36" name="rect"/>
          <p:cNvSpPr/>
          <p:nvPr/>
        </p:nvSpPr>
        <p:spPr>
          <a:xfrm>
            <a:off x="461689" y="8079461"/>
            <a:ext cx="42710" cy="48132"/>
          </a:xfrm>
          <a:prstGeom prst="rect">
            <a:avLst/>
          </a:prstGeom>
          <a:solidFill>
            <a:srgbClr val="EE1D2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538" name="picture 2538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21600000">
            <a:off x="3242055" y="6939712"/>
            <a:ext cx="605383" cy="6350"/>
          </a:xfrm>
          <a:prstGeom prst="rect">
            <a:avLst/>
          </a:prstGeom>
        </p:spPr>
      </p:pic>
      <p:pic>
        <p:nvPicPr>
          <p:cNvPr id="2540" name="picture 2540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 rot="21600000">
            <a:off x="1760926" y="7638142"/>
            <a:ext cx="52692" cy="26657"/>
          </a:xfrm>
          <a:prstGeom prst="rect">
            <a:avLst/>
          </a:prstGeom>
        </p:spPr>
      </p:pic>
      <p:sp>
        <p:nvSpPr>
          <p:cNvPr id="2542" name="rect"/>
          <p:cNvSpPr/>
          <p:nvPr/>
        </p:nvSpPr>
        <p:spPr>
          <a:xfrm>
            <a:off x="3606594" y="7905996"/>
            <a:ext cx="52692" cy="26657"/>
          </a:xfrm>
          <a:prstGeom prst="rect">
            <a:avLst/>
          </a:prstGeom>
          <a:solidFill>
            <a:srgbClr val="EE1D2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44" name="rect"/>
          <p:cNvSpPr/>
          <p:nvPr/>
        </p:nvSpPr>
        <p:spPr>
          <a:xfrm>
            <a:off x="3759861" y="8487679"/>
            <a:ext cx="52692" cy="26644"/>
          </a:xfrm>
          <a:prstGeom prst="rect">
            <a:avLst/>
          </a:prstGeom>
          <a:solidFill>
            <a:srgbClr val="EE1D2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0" name="图片 9" descr="如本科技英文LOGO"/>
          <p:cNvPicPr/>
          <p:nvPr>
            <p:custDataLst>
              <p:tags r:id="rId37"/>
            </p:custDataLst>
          </p:nvPr>
        </p:nvPicPr>
        <p:blipFill>
          <a:blip r:embed="rId38"/>
          <a:stretch>
            <a:fillRect/>
          </a:stretch>
        </p:blipFill>
        <p:spPr>
          <a:xfrm>
            <a:off x="5789930" y="420370"/>
            <a:ext cx="1651000" cy="297180"/>
          </a:xfrm>
          <a:prstGeom prst="rect">
            <a:avLst/>
          </a:prstGeom>
        </p:spPr>
      </p:pic>
      <p:sp>
        <p:nvSpPr>
          <p:cNvPr id="11" name="textbox 10"/>
          <p:cNvSpPr/>
          <p:nvPr>
            <p:custDataLst>
              <p:tags r:id="rId39"/>
            </p:custDataLst>
          </p:nvPr>
        </p:nvSpPr>
        <p:spPr>
          <a:xfrm>
            <a:off x="6072505" y="647700"/>
            <a:ext cx="1376680" cy="10477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155"/>
              </a:lnSpc>
            </a:pPr>
            <a:r>
              <a:rPr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Intelligent </a:t>
            </a:r>
            <a:r>
              <a:rPr lang="en-US"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</a:t>
            </a:r>
            <a:r>
              <a:rPr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and-</a:t>
            </a:r>
            <a:r>
              <a:rPr lang="en-US"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</a:t>
            </a:r>
            <a:r>
              <a:rPr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ye </a:t>
            </a:r>
            <a:r>
              <a:rPr lang="en-US"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</a:t>
            </a:r>
            <a:r>
              <a:rPr sz="800" kern="0" spc="-10" dirty="0">
                <a:solidFill>
                  <a:srgbClr val="25171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xpert</a:t>
            </a:r>
            <a:endParaRPr lang="en-US" altLang="en-US" sz="800" kern="0" spc="-10" dirty="0">
              <a:solidFill>
                <a:srgbClr val="251713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TABLE_ENDDRAG_ORIGIN_RECT" val="240*277"/>
  <p:tag name="TABLE_ENDDRAG_RECT" val="329*429*240*277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commondata" val="eyJoZGlkIjoiODc3NDMyNmRiZmM3ZjNkOWRiZWQyNzkzYjhjOTI3YzgifQ==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12530</Words>
  <Application>WPS 演示</Application>
  <PresentationFormat/>
  <Paragraphs>841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宋体</vt:lpstr>
      <vt:lpstr>Wingdings</vt:lpstr>
      <vt:lpstr>Arial</vt:lpstr>
      <vt:lpstr>微软雅黑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如本科技-RVC系列3D工业相机 V1.5 20230906</dc:title>
  <dc:creator/>
  <cp:lastModifiedBy>该取个什么名字好呢</cp:lastModifiedBy>
  <cp:revision>41</cp:revision>
  <dcterms:created xsi:type="dcterms:W3CDTF">2023-10-25T02:28:00Z</dcterms:created>
  <dcterms:modified xsi:type="dcterms:W3CDTF">2023-11-09T02:12:49Z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2023-09-29T02:12:56Z</vt:filetime>
  </property>
  <property fmtid="{D5CDD505-2E9C-101B-9397-08002B2CF9AE}" pid="4" name="ICV">
    <vt:lpwstr>4FC891D7CBAA4904878FA156AFD8096B_13</vt:lpwstr>
  </property>
  <property fmtid="{D5CDD505-2E9C-101B-9397-08002B2CF9AE}" pid="5" name="KSOProductBuildVer">
    <vt:lpwstr>2052-12.1.0.15933</vt:lpwstr>
  </property>
</Properties>
</file>